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mpg" ContentType="video/m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4"/>
  </p:notesMasterIdLst>
  <p:handoutMasterIdLst>
    <p:handoutMasterId r:id="rId25"/>
  </p:handoutMasterIdLst>
  <p:sldIdLst>
    <p:sldId id="256" r:id="rId2"/>
    <p:sldId id="1861" r:id="rId3"/>
    <p:sldId id="1862" r:id="rId4"/>
    <p:sldId id="1863" r:id="rId5"/>
    <p:sldId id="1864" r:id="rId6"/>
    <p:sldId id="1865" r:id="rId7"/>
    <p:sldId id="1866" r:id="rId8"/>
    <p:sldId id="1867" r:id="rId9"/>
    <p:sldId id="1868" r:id="rId10"/>
    <p:sldId id="1869" r:id="rId11"/>
    <p:sldId id="1926" r:id="rId12"/>
    <p:sldId id="1870" r:id="rId13"/>
    <p:sldId id="1871" r:id="rId14"/>
    <p:sldId id="1872" r:id="rId15"/>
    <p:sldId id="1873" r:id="rId16"/>
    <p:sldId id="1874" r:id="rId17"/>
    <p:sldId id="1875" r:id="rId18"/>
    <p:sldId id="1876" r:id="rId19"/>
    <p:sldId id="1877" r:id="rId20"/>
    <p:sldId id="1878" r:id="rId21"/>
    <p:sldId id="1881" r:id="rId22"/>
    <p:sldId id="1882"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Lucida Sans Unicode" panose="020B0602030504020204" pitchFamily="34" charset="0"/>
      <p:regular r:id="rId30"/>
    </p:embeddedFont>
    <p:embeddedFont>
      <p:font typeface="Open Sans" panose="020B0606030504020204" pitchFamily="34" charset="0"/>
      <p:regular r:id="rId31"/>
      <p:bold r:id="rId32"/>
      <p:italic r:id="rId33"/>
      <p:boldItalic r:id="rId34"/>
    </p:embeddedFont>
    <p:embeddedFont>
      <p:font typeface="Open Sans bold" panose="020B0706030804020204" pitchFamily="34" charset="0"/>
      <p:regular r:id="rId35"/>
      <p:bold r:id="rId36"/>
      <p:italic r:id="rId37"/>
      <p:boldItalic r:id="rId38"/>
    </p:embeddedFont>
    <p:embeddedFont>
      <p:font typeface="Open Sans Light" panose="020B0306030504020204" pitchFamily="34"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862"/>
            <p14:sldId id="1863"/>
            <p14:sldId id="1864"/>
            <p14:sldId id="1865"/>
            <p14:sldId id="1866"/>
            <p14:sldId id="1867"/>
            <p14:sldId id="1868"/>
            <p14:sldId id="1869"/>
            <p14:sldId id="1926"/>
            <p14:sldId id="1870"/>
            <p14:sldId id="1871"/>
            <p14:sldId id="1872"/>
            <p14:sldId id="1873"/>
            <p14:sldId id="1874"/>
            <p14:sldId id="1875"/>
            <p14:sldId id="1876"/>
            <p14:sldId id="1877"/>
            <p14:sldId id="1878"/>
            <p14:sldId id="1881"/>
            <p14:sldId id="18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70" autoAdjust="0"/>
    <p:restoredTop sz="96327" autoAdjust="0"/>
  </p:normalViewPr>
  <p:slideViewPr>
    <p:cSldViewPr snapToGrid="0" showGuides="1">
      <p:cViewPr varScale="1">
        <p:scale>
          <a:sx n="114" d="100"/>
          <a:sy n="114" d="100"/>
        </p:scale>
        <p:origin x="200"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9.png"/><Relationship Id="rId5" Type="http://schemas.openxmlformats.org/officeDocument/2006/relationships/image" Target="../media/image52.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12" Type="http://schemas.openxmlformats.org/officeDocument/2006/relationships/image" Target="../media/image25.tiff"/><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tiff"/></Relationships>
</file>

<file path=ppt/slides/_rels/slide6.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png"/><Relationship Id="rId7" Type="http://schemas.openxmlformats.org/officeDocument/2006/relationships/image" Target="../media/image31.tif"/><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tif"/><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0.tiff"/><Relationship Id="rId1" Type="http://schemas.openxmlformats.org/officeDocument/2006/relationships/slideLayout" Target="../slideLayouts/slideLayout4.xml"/><Relationship Id="rId5" Type="http://schemas.openxmlformats.org/officeDocument/2006/relationships/image" Target="../media/image23.tiff"/><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8" Type="http://schemas.openxmlformats.org/officeDocument/2006/relationships/video" Target="../media/media4.mpg"/><Relationship Id="rId13" Type="http://schemas.openxmlformats.org/officeDocument/2006/relationships/image" Target="../media/image41.png"/><Relationship Id="rId3" Type="http://schemas.microsoft.com/office/2007/relationships/media" Target="../media/media2.mpg"/><Relationship Id="rId7" Type="http://schemas.microsoft.com/office/2007/relationships/media" Target="../media/media4.mpg"/><Relationship Id="rId12" Type="http://schemas.openxmlformats.org/officeDocument/2006/relationships/image" Target="../media/image40.png"/><Relationship Id="rId2" Type="http://schemas.openxmlformats.org/officeDocument/2006/relationships/video" Target="../media/media1.mpg"/><Relationship Id="rId16" Type="http://schemas.openxmlformats.org/officeDocument/2006/relationships/image" Target="../media/image44.png"/><Relationship Id="rId1" Type="http://schemas.microsoft.com/office/2007/relationships/media" Target="../media/media1.mpg"/><Relationship Id="rId6" Type="http://schemas.openxmlformats.org/officeDocument/2006/relationships/video" Target="../media/media3.mp4"/><Relationship Id="rId11" Type="http://schemas.openxmlformats.org/officeDocument/2006/relationships/slideLayout" Target="../slideLayouts/slideLayout4.xml"/><Relationship Id="rId5" Type="http://schemas.microsoft.com/office/2007/relationships/media" Target="../media/media3.mp4"/><Relationship Id="rId15" Type="http://schemas.openxmlformats.org/officeDocument/2006/relationships/image" Target="../media/image43.png"/><Relationship Id="rId10" Type="http://schemas.openxmlformats.org/officeDocument/2006/relationships/video" Target="../media/media5.mp4"/><Relationship Id="rId4" Type="http://schemas.openxmlformats.org/officeDocument/2006/relationships/video" Target="../media/media2.mpg"/><Relationship Id="rId9" Type="http://schemas.microsoft.com/office/2007/relationships/media" Target="../media/media5.mp4"/><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t>
            </a:r>
            <a:r>
              <a:rPr lang="en-US" sz="3000" dirty="0" err="1"/>
              <a:t>Nalu</a:t>
            </a:r>
            <a:r>
              <a:rPr lang="en-US" sz="3000" dirty="0"/>
              <a:t> Overview</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D312-81F5-9C89-5149-3A96F2BA56DD}"/>
              </a:ext>
            </a:extLst>
          </p:cNvPr>
          <p:cNvSpPr>
            <a:spLocks noGrp="1"/>
          </p:cNvSpPr>
          <p:nvPr>
            <p:ph type="title"/>
          </p:nvPr>
        </p:nvSpPr>
        <p:spPr/>
        <p:txBody>
          <a:bodyPr/>
          <a:lstStyle/>
          <a:p>
            <a:r>
              <a:rPr lang="en-US" dirty="0" err="1"/>
              <a:t>Nalu</a:t>
            </a:r>
            <a:r>
              <a:rPr lang="en-US" dirty="0"/>
              <a:t> Abstractions: Polymorphic and Input File-Driven</a:t>
            </a:r>
          </a:p>
        </p:txBody>
      </p:sp>
      <p:sp>
        <p:nvSpPr>
          <p:cNvPr id="3" name="Slide Number Placeholder 2">
            <a:extLst>
              <a:ext uri="{FF2B5EF4-FFF2-40B4-BE49-F238E27FC236}">
                <a16:creationId xmlns:a16="http://schemas.microsoft.com/office/drawing/2014/main" id="{FD4B48A5-5FFD-A421-4B10-38273C8810E3}"/>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5" name="AutoShape 34">
            <a:extLst>
              <a:ext uri="{FF2B5EF4-FFF2-40B4-BE49-F238E27FC236}">
                <a16:creationId xmlns:a16="http://schemas.microsoft.com/office/drawing/2014/main" id="{DF822360-FAF0-C11F-FF9E-EBE68A60CE9D}"/>
              </a:ext>
            </a:extLst>
          </p:cNvPr>
          <p:cNvSpPr>
            <a:spLocks noChangeArrowheads="1"/>
          </p:cNvSpPr>
          <p:nvPr/>
        </p:nvSpPr>
        <p:spPr bwMode="auto">
          <a:xfrm>
            <a:off x="1853349" y="1307976"/>
            <a:ext cx="4851199" cy="3616358"/>
          </a:xfrm>
          <a:prstGeom prst="roundRect">
            <a:avLst>
              <a:gd name="adj" fmla="val 16667"/>
            </a:avLst>
          </a:prstGeom>
          <a:solidFill>
            <a:schemeClr val="hlink"/>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6" name="Text Box 35">
            <a:extLst>
              <a:ext uri="{FF2B5EF4-FFF2-40B4-BE49-F238E27FC236}">
                <a16:creationId xmlns:a16="http://schemas.microsoft.com/office/drawing/2014/main" id="{DEB834DA-233C-E4E1-C248-92C90AB16930}"/>
              </a:ext>
            </a:extLst>
          </p:cNvPr>
          <p:cNvSpPr txBox="1">
            <a:spLocks noChangeArrowheads="1"/>
          </p:cNvSpPr>
          <p:nvPr/>
        </p:nvSpPr>
        <p:spPr bwMode="auto">
          <a:xfrm rot="18495161">
            <a:off x="2842698" y="2058011"/>
            <a:ext cx="1379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a:t>Domain</a:t>
            </a:r>
          </a:p>
        </p:txBody>
      </p:sp>
      <p:sp>
        <p:nvSpPr>
          <p:cNvPr id="7" name="Oval 4">
            <a:extLst>
              <a:ext uri="{FF2B5EF4-FFF2-40B4-BE49-F238E27FC236}">
                <a16:creationId xmlns:a16="http://schemas.microsoft.com/office/drawing/2014/main" id="{86398187-506F-A38F-2780-5B4D34076674}"/>
              </a:ext>
            </a:extLst>
          </p:cNvPr>
          <p:cNvSpPr>
            <a:spLocks noChangeArrowheads="1"/>
          </p:cNvSpPr>
          <p:nvPr/>
        </p:nvSpPr>
        <p:spPr bwMode="auto">
          <a:xfrm>
            <a:off x="2032711" y="1773098"/>
            <a:ext cx="4395737" cy="3059026"/>
          </a:xfrm>
          <a:prstGeom prst="ellipse">
            <a:avLst/>
          </a:prstGeom>
          <a:solidFill>
            <a:schemeClr val="accent1"/>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8" name="Text Box 5">
            <a:extLst>
              <a:ext uri="{FF2B5EF4-FFF2-40B4-BE49-F238E27FC236}">
                <a16:creationId xmlns:a16="http://schemas.microsoft.com/office/drawing/2014/main" id="{0DA49AEA-54A8-70F1-C8C4-877095399A7D}"/>
              </a:ext>
            </a:extLst>
          </p:cNvPr>
          <p:cNvSpPr txBox="1">
            <a:spLocks noChangeArrowheads="1"/>
          </p:cNvSpPr>
          <p:nvPr/>
        </p:nvSpPr>
        <p:spPr bwMode="auto">
          <a:xfrm>
            <a:off x="3194788" y="1380046"/>
            <a:ext cx="23982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Time Integration</a:t>
            </a:r>
          </a:p>
        </p:txBody>
      </p:sp>
      <p:sp>
        <p:nvSpPr>
          <p:cNvPr id="9" name="AutoShape 6">
            <a:extLst>
              <a:ext uri="{FF2B5EF4-FFF2-40B4-BE49-F238E27FC236}">
                <a16:creationId xmlns:a16="http://schemas.microsoft.com/office/drawing/2014/main" id="{F0B640CD-7AD4-4393-7061-898C21837476}"/>
              </a:ext>
            </a:extLst>
          </p:cNvPr>
          <p:cNvSpPr>
            <a:spLocks noChangeArrowheads="1"/>
          </p:cNvSpPr>
          <p:nvPr/>
        </p:nvSpPr>
        <p:spPr bwMode="auto">
          <a:xfrm>
            <a:off x="3872986" y="2421548"/>
            <a:ext cx="1731962" cy="1978025"/>
          </a:xfrm>
          <a:custGeom>
            <a:avLst/>
            <a:gdLst>
              <a:gd name="T0" fmla="*/ 1515467 w 21600"/>
              <a:gd name="T1" fmla="*/ 989013 h 21600"/>
              <a:gd name="T2" fmla="*/ 865981 w 21600"/>
              <a:gd name="T3" fmla="*/ 1978025 h 21600"/>
              <a:gd name="T4" fmla="*/ 216495 w 21600"/>
              <a:gd name="T5" fmla="*/ 989013 h 21600"/>
              <a:gd name="T6" fmla="*/ 86598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9900"/>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0" name="Text Box 7">
            <a:extLst>
              <a:ext uri="{FF2B5EF4-FFF2-40B4-BE49-F238E27FC236}">
                <a16:creationId xmlns:a16="http://schemas.microsoft.com/office/drawing/2014/main" id="{C9E7DD9C-F4B1-CAC0-8756-41069D3FA103}"/>
              </a:ext>
            </a:extLst>
          </p:cNvPr>
          <p:cNvSpPr txBox="1">
            <a:spLocks noChangeArrowheads="1"/>
          </p:cNvSpPr>
          <p:nvPr/>
        </p:nvSpPr>
        <p:spPr bwMode="auto">
          <a:xfrm>
            <a:off x="4273036" y="2459648"/>
            <a:ext cx="11689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B</a:t>
            </a:r>
          </a:p>
        </p:txBody>
      </p:sp>
      <p:sp>
        <p:nvSpPr>
          <p:cNvPr id="11" name="AutoShape 10">
            <a:extLst>
              <a:ext uri="{FF2B5EF4-FFF2-40B4-BE49-F238E27FC236}">
                <a16:creationId xmlns:a16="http://schemas.microsoft.com/office/drawing/2014/main" id="{A9CB1162-D09B-AF84-8922-722E2639645E}"/>
              </a:ext>
            </a:extLst>
          </p:cNvPr>
          <p:cNvSpPr>
            <a:spLocks noChangeArrowheads="1"/>
          </p:cNvSpPr>
          <p:nvPr/>
        </p:nvSpPr>
        <p:spPr bwMode="auto">
          <a:xfrm>
            <a:off x="2444236" y="2413610"/>
            <a:ext cx="1966912" cy="1946275"/>
          </a:xfrm>
          <a:prstGeom prst="hexagon">
            <a:avLst>
              <a:gd name="adj" fmla="val 25265"/>
              <a:gd name="vf" fmla="val 115470"/>
            </a:avLst>
          </a:prstGeom>
          <a:solidFill>
            <a:schemeClr val="folHlink"/>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2" name="Text Box 11">
            <a:extLst>
              <a:ext uri="{FF2B5EF4-FFF2-40B4-BE49-F238E27FC236}">
                <a16:creationId xmlns:a16="http://schemas.microsoft.com/office/drawing/2014/main" id="{DDD0F959-1970-E827-F81B-21B8537D939B}"/>
              </a:ext>
            </a:extLst>
          </p:cNvPr>
          <p:cNvSpPr txBox="1">
            <a:spLocks noChangeArrowheads="1"/>
          </p:cNvSpPr>
          <p:nvPr/>
        </p:nvSpPr>
        <p:spPr bwMode="auto">
          <a:xfrm>
            <a:off x="2859291" y="2383448"/>
            <a:ext cx="11547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A</a:t>
            </a:r>
          </a:p>
        </p:txBody>
      </p:sp>
      <p:sp>
        <p:nvSpPr>
          <p:cNvPr id="13" name="Oval 12">
            <a:extLst>
              <a:ext uri="{FF2B5EF4-FFF2-40B4-BE49-F238E27FC236}">
                <a16:creationId xmlns:a16="http://schemas.microsoft.com/office/drawing/2014/main" id="{DB5B44AB-9D4C-ACA9-E127-4EFEEA2C9E55}"/>
              </a:ext>
            </a:extLst>
          </p:cNvPr>
          <p:cNvSpPr>
            <a:spLocks noChangeArrowheads="1"/>
          </p:cNvSpPr>
          <p:nvPr/>
        </p:nvSpPr>
        <p:spPr bwMode="auto">
          <a:xfrm>
            <a:off x="2827448" y="333765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14" name="Group 13">
            <a:extLst>
              <a:ext uri="{FF2B5EF4-FFF2-40B4-BE49-F238E27FC236}">
                <a16:creationId xmlns:a16="http://schemas.microsoft.com/office/drawing/2014/main" id="{0A93DD28-3179-B0F5-8814-3F6D98B01281}"/>
              </a:ext>
            </a:extLst>
          </p:cNvPr>
          <p:cNvGrpSpPr>
            <a:grpSpLocks/>
          </p:cNvGrpSpPr>
          <p:nvPr/>
        </p:nvGrpSpPr>
        <p:grpSpPr bwMode="auto">
          <a:xfrm>
            <a:off x="2901432" y="2750160"/>
            <a:ext cx="1100632" cy="615951"/>
            <a:chOff x="3268" y="1172"/>
            <a:chExt cx="622" cy="388"/>
          </a:xfrm>
        </p:grpSpPr>
        <p:sp>
          <p:nvSpPr>
            <p:cNvPr id="15" name="AutoShape 14">
              <a:extLst>
                <a:ext uri="{FF2B5EF4-FFF2-40B4-BE49-F238E27FC236}">
                  <a16:creationId xmlns:a16="http://schemas.microsoft.com/office/drawing/2014/main" id="{4C95BB2C-23E5-BB53-35D7-D3AF0D74E6FB}"/>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6" name="Text Box 15">
              <a:extLst>
                <a:ext uri="{FF2B5EF4-FFF2-40B4-BE49-F238E27FC236}">
                  <a16:creationId xmlns:a16="http://schemas.microsoft.com/office/drawing/2014/main" id="{89983CC0-09FB-A861-5CD6-23BCD42E5FCD}"/>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sp>
        <p:nvSpPr>
          <p:cNvPr id="17" name="AutoShape 17">
            <a:extLst>
              <a:ext uri="{FF2B5EF4-FFF2-40B4-BE49-F238E27FC236}">
                <a16:creationId xmlns:a16="http://schemas.microsoft.com/office/drawing/2014/main" id="{4A8FFAA8-BBFB-D6C0-53B4-FED6D9E5EBD0}"/>
              </a:ext>
            </a:extLst>
          </p:cNvPr>
          <p:cNvSpPr>
            <a:spLocks noChangeArrowheads="1"/>
          </p:cNvSpPr>
          <p:nvPr/>
        </p:nvSpPr>
        <p:spPr bwMode="auto">
          <a:xfrm rot="32516">
            <a:off x="3780911" y="4217010"/>
            <a:ext cx="787400" cy="365125"/>
          </a:xfrm>
          <a:prstGeom prst="curvedUpArrow">
            <a:avLst>
              <a:gd name="adj1" fmla="val 43130"/>
              <a:gd name="adj2" fmla="val 86261"/>
              <a:gd name="adj3" fmla="val 33333"/>
            </a:avLst>
          </a:prstGeom>
          <a:solidFill>
            <a:srgbClr val="FFFF00"/>
          </a:solidFill>
          <a:ln w="9525">
            <a:solidFill>
              <a:schemeClr val="tx1"/>
            </a:solidFill>
            <a:miter lim="800000"/>
            <a:headEnd/>
            <a:tailEnd/>
          </a:ln>
        </p:spPr>
        <p:txBody>
          <a:bodyPr wrap="none" anchor="ct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8" name="Text Box 18">
            <a:extLst>
              <a:ext uri="{FF2B5EF4-FFF2-40B4-BE49-F238E27FC236}">
                <a16:creationId xmlns:a16="http://schemas.microsoft.com/office/drawing/2014/main" id="{7E9D387B-A1C3-6B11-C06F-923A4E0D58A9}"/>
              </a:ext>
            </a:extLst>
          </p:cNvPr>
          <p:cNvSpPr txBox="1">
            <a:spLocks noChangeArrowheads="1"/>
          </p:cNvSpPr>
          <p:nvPr/>
        </p:nvSpPr>
        <p:spPr bwMode="auto">
          <a:xfrm>
            <a:off x="3718998" y="448212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dirty="0">
                <a:solidFill>
                  <a:schemeClr val="bg1"/>
                </a:solidFill>
              </a:rPr>
              <a:t>Transfer</a:t>
            </a:r>
          </a:p>
        </p:txBody>
      </p:sp>
      <p:sp>
        <p:nvSpPr>
          <p:cNvPr id="19" name="Oval 12">
            <a:extLst>
              <a:ext uri="{FF2B5EF4-FFF2-40B4-BE49-F238E27FC236}">
                <a16:creationId xmlns:a16="http://schemas.microsoft.com/office/drawing/2014/main" id="{2D61CB53-3AE3-CF9B-4B36-1456B1108CC6}"/>
              </a:ext>
            </a:extLst>
          </p:cNvPr>
          <p:cNvSpPr>
            <a:spLocks noChangeArrowheads="1"/>
          </p:cNvSpPr>
          <p:nvPr/>
        </p:nvSpPr>
        <p:spPr bwMode="auto">
          <a:xfrm>
            <a:off x="4182344" y="342742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20" name="Group 13">
            <a:extLst>
              <a:ext uri="{FF2B5EF4-FFF2-40B4-BE49-F238E27FC236}">
                <a16:creationId xmlns:a16="http://schemas.microsoft.com/office/drawing/2014/main" id="{905EF1ED-E6C6-2EA6-EEF0-5B0BE01EDF1A}"/>
              </a:ext>
            </a:extLst>
          </p:cNvPr>
          <p:cNvGrpSpPr>
            <a:grpSpLocks/>
          </p:cNvGrpSpPr>
          <p:nvPr/>
        </p:nvGrpSpPr>
        <p:grpSpPr bwMode="auto">
          <a:xfrm>
            <a:off x="4256328" y="2839930"/>
            <a:ext cx="1100632" cy="615951"/>
            <a:chOff x="3268" y="1172"/>
            <a:chExt cx="622" cy="388"/>
          </a:xfrm>
        </p:grpSpPr>
        <p:sp>
          <p:nvSpPr>
            <p:cNvPr id="21" name="AutoShape 14">
              <a:extLst>
                <a:ext uri="{FF2B5EF4-FFF2-40B4-BE49-F238E27FC236}">
                  <a16:creationId xmlns:a16="http://schemas.microsoft.com/office/drawing/2014/main" id="{42F44DBD-B82A-2BC5-1098-1172A6B7C026}"/>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22" name="Text Box 15">
              <a:extLst>
                <a:ext uri="{FF2B5EF4-FFF2-40B4-BE49-F238E27FC236}">
                  <a16:creationId xmlns:a16="http://schemas.microsoft.com/office/drawing/2014/main" id="{C2C525F0-A85D-129B-9D86-B7AAEDD1AA65}"/>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pic>
        <p:nvPicPr>
          <p:cNvPr id="23" name="Picture 3">
            <a:extLst>
              <a:ext uri="{FF2B5EF4-FFF2-40B4-BE49-F238E27FC236}">
                <a16:creationId xmlns:a16="http://schemas.microsoft.com/office/drawing/2014/main" id="{C8476BF8-EAAB-4CF6-9104-60B8DC20B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163" y="2167807"/>
            <a:ext cx="3116263" cy="2968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 Box 5">
            <a:extLst>
              <a:ext uri="{FF2B5EF4-FFF2-40B4-BE49-F238E27FC236}">
                <a16:creationId xmlns:a16="http://schemas.microsoft.com/office/drawing/2014/main" id="{1057600A-94E0-E9EA-3D49-6F35DB266E11}"/>
              </a:ext>
            </a:extLst>
          </p:cNvPr>
          <p:cNvSpPr txBox="1">
            <a:spLocks noChangeArrowheads="1"/>
          </p:cNvSpPr>
          <p:nvPr/>
        </p:nvSpPr>
        <p:spPr bwMode="auto">
          <a:xfrm>
            <a:off x="2872547" y="1946562"/>
            <a:ext cx="2808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Nonlinear Coupling</a:t>
            </a:r>
          </a:p>
        </p:txBody>
      </p:sp>
      <p:sp>
        <p:nvSpPr>
          <p:cNvPr id="25" name="TextBox 24">
            <a:extLst>
              <a:ext uri="{FF2B5EF4-FFF2-40B4-BE49-F238E27FC236}">
                <a16:creationId xmlns:a16="http://schemas.microsoft.com/office/drawing/2014/main" id="{8424A76F-4F4D-2844-E308-76B1E2F8AAB1}"/>
              </a:ext>
            </a:extLst>
          </p:cNvPr>
          <p:cNvSpPr txBox="1"/>
          <p:nvPr/>
        </p:nvSpPr>
        <p:spPr>
          <a:xfrm>
            <a:off x="8390443" y="967478"/>
            <a:ext cx="3603872" cy="1200329"/>
          </a:xfrm>
          <a:prstGeom prst="rect">
            <a:avLst/>
          </a:prstGeom>
          <a:noFill/>
        </p:spPr>
        <p:txBody>
          <a:bodyPr wrap="none" rtlCol="0">
            <a:spAutoFit/>
          </a:bodyPr>
          <a:lstStyle/>
          <a:p>
            <a:r>
              <a:rPr lang="en-US" dirty="0"/>
              <a:t>Operator-split multi-physics</a:t>
            </a:r>
          </a:p>
          <a:p>
            <a:r>
              <a:rPr lang="en-US" dirty="0"/>
              <a:t>Conjugate heat transfer coupling</a:t>
            </a:r>
          </a:p>
          <a:p>
            <a:pPr marL="285750" indent="-285750">
              <a:buFont typeface="Arial" panose="020B0604020202020204" pitchFamily="34" charset="0"/>
              <a:buChar char="•"/>
            </a:pPr>
            <a:r>
              <a:rPr lang="en-US" dirty="0"/>
              <a:t>Fluids Realm</a:t>
            </a:r>
          </a:p>
          <a:p>
            <a:pPr marL="285750" indent="-285750">
              <a:buFont typeface="Arial" panose="020B0604020202020204" pitchFamily="34" charset="0"/>
              <a:buChar char="•"/>
            </a:pPr>
            <a:r>
              <a:rPr lang="en-US" dirty="0"/>
              <a:t>Heat Conduction Realm</a:t>
            </a:r>
          </a:p>
        </p:txBody>
      </p:sp>
      <p:sp>
        <p:nvSpPr>
          <p:cNvPr id="27" name="Content Placeholder 3">
            <a:extLst>
              <a:ext uri="{FF2B5EF4-FFF2-40B4-BE49-F238E27FC236}">
                <a16:creationId xmlns:a16="http://schemas.microsoft.com/office/drawing/2014/main" id="{52F8F05F-B2EA-023F-F9FC-1CB0C7A54056}"/>
              </a:ext>
            </a:extLst>
          </p:cNvPr>
          <p:cNvSpPr>
            <a:spLocks noGrp="1"/>
          </p:cNvSpPr>
          <p:nvPr>
            <p:ph sz="quarter" idx="11"/>
          </p:nvPr>
        </p:nvSpPr>
        <p:spPr>
          <a:xfrm>
            <a:off x="1157721" y="4954836"/>
            <a:ext cx="4749490" cy="1868759"/>
          </a:xfrm>
        </p:spPr>
        <p:txBody>
          <a:bodyPr/>
          <a:lstStyle/>
          <a:p>
            <a:pPr marL="342900" indent="-342900">
              <a:buFont typeface="Arial" panose="020B0604020202020204" pitchFamily="34" charset="0"/>
              <a:buChar char="•"/>
            </a:pPr>
            <a:r>
              <a:rPr lang="en-US" i="1" dirty="0"/>
              <a:t>Realm</a:t>
            </a:r>
            <a:r>
              <a:rPr lang="en-US" dirty="0"/>
              <a:t> specifications define the physics and desired boundary conditions</a:t>
            </a:r>
          </a:p>
          <a:p>
            <a:pPr marL="342900" indent="-342900">
              <a:buFont typeface="Arial" panose="020B0604020202020204" pitchFamily="34" charset="0"/>
              <a:buChar char="•"/>
            </a:pPr>
            <a:r>
              <a:rPr lang="en-US" dirty="0"/>
              <a:t>Pre-defined </a:t>
            </a:r>
            <a:r>
              <a:rPr lang="en-US" i="1" dirty="0" err="1"/>
              <a:t>EquationSystems</a:t>
            </a:r>
            <a:r>
              <a:rPr lang="en-US" dirty="0"/>
              <a:t> (segregated or monolithic)</a:t>
            </a:r>
          </a:p>
          <a:p>
            <a:endParaRPr lang="en-US" dirty="0"/>
          </a:p>
        </p:txBody>
      </p:sp>
      <p:sp>
        <p:nvSpPr>
          <p:cNvPr id="28" name="Content Placeholder 3">
            <a:extLst>
              <a:ext uri="{FF2B5EF4-FFF2-40B4-BE49-F238E27FC236}">
                <a16:creationId xmlns:a16="http://schemas.microsoft.com/office/drawing/2014/main" id="{6F353523-D7B3-FABD-97EF-046AF00FEC66}"/>
              </a:ext>
            </a:extLst>
          </p:cNvPr>
          <p:cNvSpPr txBox="1">
            <a:spLocks/>
          </p:cNvSpPr>
          <p:nvPr/>
        </p:nvSpPr>
        <p:spPr>
          <a:xfrm>
            <a:off x="6796521" y="4954836"/>
            <a:ext cx="4749490" cy="186875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Operator-split multi-physics:</a:t>
            </a:r>
          </a:p>
          <a:p>
            <a:pPr marL="342900" indent="-342900">
              <a:buFont typeface="Arial" panose="020B0604020202020204" pitchFamily="34" charset="0"/>
              <a:buChar char="•"/>
            </a:pPr>
            <a:r>
              <a:rPr lang="en-US" dirty="0"/>
              <a:t>Conjugate heat transfer coupling</a:t>
            </a:r>
          </a:p>
          <a:p>
            <a:pPr marL="726948" lvl="1" indent="-342900">
              <a:buFont typeface="Arial" panose="020B0604020202020204" pitchFamily="34" charset="0"/>
              <a:buChar char="•"/>
            </a:pPr>
            <a:r>
              <a:rPr lang="en-US" dirty="0"/>
              <a:t>Fluids and solid Realm</a:t>
            </a:r>
          </a:p>
        </p:txBody>
      </p:sp>
    </p:spTree>
    <p:extLst>
      <p:ext uri="{BB962C8B-B14F-4D97-AF65-F5344CB8AC3E}">
        <p14:creationId xmlns:p14="http://schemas.microsoft.com/office/powerpoint/2010/main" val="421169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Essential Attributes of a CFD Simulation</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Mapping from Real World, to Conceptual Model, and, finally, a Computer Model (given an underlying PDE discretization approach)</a:t>
            </a:r>
          </a:p>
        </p:txBody>
      </p:sp>
      <p:sp>
        <p:nvSpPr>
          <p:cNvPr id="5" name="TextBox 4">
            <a:extLst>
              <a:ext uri="{FF2B5EF4-FFF2-40B4-BE49-F238E27FC236}">
                <a16:creationId xmlns:a16="http://schemas.microsoft.com/office/drawing/2014/main" id="{CB5E3EB2-C8BA-CEB6-59B7-EA8641420B52}"/>
              </a:ext>
            </a:extLst>
          </p:cNvPr>
          <p:cNvSpPr txBox="1"/>
          <p:nvPr/>
        </p:nvSpPr>
        <p:spPr>
          <a:xfrm>
            <a:off x="5254473" y="2147936"/>
            <a:ext cx="3199530" cy="1877437"/>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mesh: </a:t>
            </a:r>
            <a:r>
              <a:rPr lang="en-US" sz="1400" dirty="0" err="1">
                <a:latin typeface="Open Sans" panose="020B0606030504020204" pitchFamily="34" charset="0"/>
                <a:ea typeface="Open Sans" panose="020B0606030504020204" pitchFamily="34" charset="0"/>
                <a:cs typeface="Open Sans" panose="020B0606030504020204" pitchFamily="34" charset="0"/>
              </a:rPr>
              <a:t>my_mesh.g</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euations</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my_equations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Inflow</a:t>
            </a:r>
          </a:p>
          <a:p>
            <a:r>
              <a:rPr lang="en-US" sz="1400" dirty="0">
                <a:latin typeface="Open Sans" panose="020B0606030504020204" pitchFamily="34" charset="0"/>
                <a:ea typeface="Open Sans" panose="020B0606030504020204" pitchFamily="34" charset="0"/>
                <a:cs typeface="Open Sans" panose="020B0606030504020204" pitchFamily="34" charset="0"/>
              </a:rPr>
              <a:t>        velocity: [1.0,0.0]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a:p>
            <a:endParaRPr lang="en-US" dirty="0"/>
          </a:p>
        </p:txBody>
      </p:sp>
      <p:sp>
        <p:nvSpPr>
          <p:cNvPr id="6" name="TextBox 5">
            <a:extLst>
              <a:ext uri="{FF2B5EF4-FFF2-40B4-BE49-F238E27FC236}">
                <a16:creationId xmlns:a16="http://schemas.microsoft.com/office/drawing/2014/main" id="{51DAC177-9CBB-DC75-CD10-0AB004321063}"/>
              </a:ext>
            </a:extLst>
          </p:cNvPr>
          <p:cNvSpPr txBox="1"/>
          <p:nvPr/>
        </p:nvSpPr>
        <p:spPr>
          <a:xfrm>
            <a:off x="1176303" y="2279365"/>
            <a:ext cx="694421" cy="369332"/>
          </a:xfrm>
          <a:prstGeom prst="rect">
            <a:avLst/>
          </a:prstGeom>
          <a:noFill/>
        </p:spPr>
        <p:txBody>
          <a:bodyPr wrap="none" rtlCol="0">
            <a:spAutoFit/>
          </a:bodyPr>
          <a:lstStyle/>
          <a:p>
            <a:r>
              <a:rPr lang="en-US" dirty="0"/>
              <a:t>Mesh</a:t>
            </a:r>
          </a:p>
        </p:txBody>
      </p:sp>
      <p:sp>
        <p:nvSpPr>
          <p:cNvPr id="7" name="TextBox 6">
            <a:extLst>
              <a:ext uri="{FF2B5EF4-FFF2-40B4-BE49-F238E27FC236}">
                <a16:creationId xmlns:a16="http://schemas.microsoft.com/office/drawing/2014/main" id="{D41DBD54-8E3B-670E-CCEC-B10CC86BB0A6}"/>
              </a:ext>
            </a:extLst>
          </p:cNvPr>
          <p:cNvSpPr txBox="1"/>
          <p:nvPr/>
        </p:nvSpPr>
        <p:spPr>
          <a:xfrm>
            <a:off x="5863714" y="1755261"/>
            <a:ext cx="1435008" cy="369332"/>
          </a:xfrm>
          <a:prstGeom prst="rect">
            <a:avLst/>
          </a:prstGeom>
          <a:noFill/>
        </p:spPr>
        <p:txBody>
          <a:bodyPr wrap="none" rtlCol="0">
            <a:spAutoFit/>
          </a:bodyPr>
          <a:lstStyle/>
          <a:p>
            <a:r>
              <a:rPr lang="en-US" dirty="0"/>
              <a:t>Input File(s)</a:t>
            </a:r>
          </a:p>
        </p:txBody>
      </p:sp>
      <p:pic>
        <p:nvPicPr>
          <p:cNvPr id="8" name="Picture 7">
            <a:extLst>
              <a:ext uri="{FF2B5EF4-FFF2-40B4-BE49-F238E27FC236}">
                <a16:creationId xmlns:a16="http://schemas.microsoft.com/office/drawing/2014/main" id="{C7B3C8D8-CDB2-69AC-EB92-0F202356DDDE}"/>
              </a:ext>
            </a:extLst>
          </p:cNvPr>
          <p:cNvPicPr>
            <a:picLocks noChangeAspect="1"/>
          </p:cNvPicPr>
          <p:nvPr/>
        </p:nvPicPr>
        <p:blipFill>
          <a:blip r:embed="rId2"/>
          <a:stretch>
            <a:fillRect/>
          </a:stretch>
        </p:blipFill>
        <p:spPr>
          <a:xfrm>
            <a:off x="638132" y="2758537"/>
            <a:ext cx="2465183" cy="1828800"/>
          </a:xfrm>
          <a:prstGeom prst="rect">
            <a:avLst/>
          </a:prstGeom>
        </p:spPr>
      </p:pic>
      <p:pic>
        <p:nvPicPr>
          <p:cNvPr id="10" name="Picture 9">
            <a:extLst>
              <a:ext uri="{FF2B5EF4-FFF2-40B4-BE49-F238E27FC236}">
                <a16:creationId xmlns:a16="http://schemas.microsoft.com/office/drawing/2014/main" id="{6A137312-FA18-FE8C-CC8E-661CD4B9090B}"/>
              </a:ext>
            </a:extLst>
          </p:cNvPr>
          <p:cNvPicPr>
            <a:picLocks noChangeAspect="1"/>
          </p:cNvPicPr>
          <p:nvPr/>
        </p:nvPicPr>
        <p:blipFill>
          <a:blip r:embed="rId3"/>
          <a:stretch>
            <a:fillRect/>
          </a:stretch>
        </p:blipFill>
        <p:spPr>
          <a:xfrm>
            <a:off x="638132" y="4587337"/>
            <a:ext cx="2465183" cy="1828800"/>
          </a:xfrm>
          <a:prstGeom prst="rect">
            <a:avLst/>
          </a:prstGeom>
        </p:spPr>
      </p:pic>
      <p:sp>
        <p:nvSpPr>
          <p:cNvPr id="11" name="TextBox 10">
            <a:extLst>
              <a:ext uri="{FF2B5EF4-FFF2-40B4-BE49-F238E27FC236}">
                <a16:creationId xmlns:a16="http://schemas.microsoft.com/office/drawing/2014/main" id="{3D7FAC11-87CE-8DA3-B59C-D8D0C364396C}"/>
              </a:ext>
            </a:extLst>
          </p:cNvPr>
          <p:cNvSpPr txBox="1"/>
          <p:nvPr/>
        </p:nvSpPr>
        <p:spPr>
          <a:xfrm>
            <a:off x="3091596" y="3366759"/>
            <a:ext cx="699230" cy="2031325"/>
          </a:xfrm>
          <a:prstGeom prst="rect">
            <a:avLst/>
          </a:prstGeom>
          <a:noFill/>
        </p:spPr>
        <p:txBody>
          <a:bodyPr wrap="none" rtlCol="0">
            <a:spAutoFit/>
          </a:bodyPr>
          <a:lstStyle/>
          <a:p>
            <a:r>
              <a:rPr lang="en-US" dirty="0"/>
              <a:t>Hex8</a:t>
            </a:r>
          </a:p>
          <a:p>
            <a:endParaRPr lang="en-US" dirty="0"/>
          </a:p>
          <a:p>
            <a:endParaRPr lang="en-US" dirty="0"/>
          </a:p>
          <a:p>
            <a:endParaRPr lang="en-US" dirty="0"/>
          </a:p>
          <a:p>
            <a:endParaRPr lang="en-US" dirty="0"/>
          </a:p>
          <a:p>
            <a:endParaRPr lang="en-US" dirty="0"/>
          </a:p>
          <a:p>
            <a:r>
              <a:rPr lang="en-US" dirty="0"/>
              <a:t>Tet4</a:t>
            </a:r>
          </a:p>
        </p:txBody>
      </p:sp>
      <p:pic>
        <p:nvPicPr>
          <p:cNvPr id="12" name="Picture 11">
            <a:extLst>
              <a:ext uri="{FF2B5EF4-FFF2-40B4-BE49-F238E27FC236}">
                <a16:creationId xmlns:a16="http://schemas.microsoft.com/office/drawing/2014/main" id="{0A87AF15-2330-E4EA-6936-CB50C71E9341}"/>
              </a:ext>
            </a:extLst>
          </p:cNvPr>
          <p:cNvPicPr>
            <a:picLocks noChangeAspect="1"/>
          </p:cNvPicPr>
          <p:nvPr/>
        </p:nvPicPr>
        <p:blipFill>
          <a:blip r:embed="rId4"/>
          <a:stretch>
            <a:fillRect/>
          </a:stretch>
        </p:blipFill>
        <p:spPr>
          <a:xfrm>
            <a:off x="4981064" y="5075208"/>
            <a:ext cx="1765300" cy="1143000"/>
          </a:xfrm>
          <a:prstGeom prst="rect">
            <a:avLst/>
          </a:prstGeom>
        </p:spPr>
      </p:pic>
      <p:pic>
        <p:nvPicPr>
          <p:cNvPr id="13" name="Picture 12">
            <a:extLst>
              <a:ext uri="{FF2B5EF4-FFF2-40B4-BE49-F238E27FC236}">
                <a16:creationId xmlns:a16="http://schemas.microsoft.com/office/drawing/2014/main" id="{00EA64BC-9AA9-8E3B-652A-42499DB459CF}"/>
              </a:ext>
            </a:extLst>
          </p:cNvPr>
          <p:cNvPicPr>
            <a:picLocks noChangeAspect="1"/>
          </p:cNvPicPr>
          <p:nvPr/>
        </p:nvPicPr>
        <p:blipFill>
          <a:blip r:embed="rId5"/>
          <a:stretch>
            <a:fillRect/>
          </a:stretch>
        </p:blipFill>
        <p:spPr>
          <a:xfrm>
            <a:off x="6972412" y="3238615"/>
            <a:ext cx="3470829" cy="1828800"/>
          </a:xfrm>
          <a:prstGeom prst="rect">
            <a:avLst/>
          </a:prstGeom>
        </p:spPr>
      </p:pic>
      <p:cxnSp>
        <p:nvCxnSpPr>
          <p:cNvPr id="14" name="Straight Arrow Connector 13">
            <a:extLst>
              <a:ext uri="{FF2B5EF4-FFF2-40B4-BE49-F238E27FC236}">
                <a16:creationId xmlns:a16="http://schemas.microsoft.com/office/drawing/2014/main" id="{6F62EE81-68CE-E3EF-17B0-03CA165407C9}"/>
              </a:ext>
            </a:extLst>
          </p:cNvPr>
          <p:cNvCxnSpPr>
            <a:cxnSpLocks/>
          </p:cNvCxnSpPr>
          <p:nvPr/>
        </p:nvCxnSpPr>
        <p:spPr>
          <a:xfrm flipV="1">
            <a:off x="5075497" y="4356121"/>
            <a:ext cx="1670867" cy="7112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F0F370-A8F2-6982-BB2A-FE854CBC4FCD}"/>
              </a:ext>
            </a:extLst>
          </p:cNvPr>
          <p:cNvSpPr txBox="1"/>
          <p:nvPr/>
        </p:nvSpPr>
        <p:spPr>
          <a:xfrm>
            <a:off x="4972853" y="4237259"/>
            <a:ext cx="1491114" cy="307777"/>
          </a:xfrm>
          <a:prstGeom prst="rect">
            <a:avLst/>
          </a:prstGeom>
          <a:noFill/>
        </p:spPr>
        <p:txBody>
          <a:bodyPr wrap="none" rtlCol="0">
            <a:spAutoFit/>
          </a:bodyPr>
          <a:lstStyle/>
          <a:p>
            <a:r>
              <a:rPr lang="en-US" sz="1400" dirty="0"/>
              <a:t>launch remotely</a:t>
            </a:r>
          </a:p>
        </p:txBody>
      </p:sp>
      <p:cxnSp>
        <p:nvCxnSpPr>
          <p:cNvPr id="16" name="Straight Arrow Connector 15">
            <a:extLst>
              <a:ext uri="{FF2B5EF4-FFF2-40B4-BE49-F238E27FC236}">
                <a16:creationId xmlns:a16="http://schemas.microsoft.com/office/drawing/2014/main" id="{31EA487F-3495-2D4C-F3F4-4FAEBA03230D}"/>
              </a:ext>
            </a:extLst>
          </p:cNvPr>
          <p:cNvCxnSpPr>
            <a:cxnSpLocks/>
          </p:cNvCxnSpPr>
          <p:nvPr/>
        </p:nvCxnSpPr>
        <p:spPr>
          <a:xfrm>
            <a:off x="10020756" y="5164969"/>
            <a:ext cx="0" cy="12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49D780A-7917-DC36-1D30-6CB4DDDC9D45}"/>
              </a:ext>
            </a:extLst>
          </p:cNvPr>
          <p:cNvPicPr>
            <a:picLocks noChangeAspect="1"/>
          </p:cNvPicPr>
          <p:nvPr/>
        </p:nvPicPr>
        <p:blipFill>
          <a:blip r:embed="rId6"/>
          <a:stretch>
            <a:fillRect/>
          </a:stretch>
        </p:blipFill>
        <p:spPr>
          <a:xfrm>
            <a:off x="7871712" y="5684808"/>
            <a:ext cx="1905000" cy="1066800"/>
          </a:xfrm>
          <a:prstGeom prst="rect">
            <a:avLst/>
          </a:prstGeom>
        </p:spPr>
      </p:pic>
      <p:cxnSp>
        <p:nvCxnSpPr>
          <p:cNvPr id="18" name="Straight Arrow Connector 17">
            <a:extLst>
              <a:ext uri="{FF2B5EF4-FFF2-40B4-BE49-F238E27FC236}">
                <a16:creationId xmlns:a16="http://schemas.microsoft.com/office/drawing/2014/main" id="{35E6B4BE-879F-83F4-4693-67E6F38FDC3E}"/>
              </a:ext>
            </a:extLst>
          </p:cNvPr>
          <p:cNvCxnSpPr>
            <a:cxnSpLocks/>
          </p:cNvCxnSpPr>
          <p:nvPr/>
        </p:nvCxnSpPr>
        <p:spPr>
          <a:xfrm>
            <a:off x="6793352" y="6190407"/>
            <a:ext cx="12924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D275CA-0322-2BF7-0241-03C4B9DEFD61}"/>
              </a:ext>
            </a:extLst>
          </p:cNvPr>
          <p:cNvSpPr txBox="1"/>
          <p:nvPr/>
        </p:nvSpPr>
        <p:spPr>
          <a:xfrm>
            <a:off x="6804212" y="5740913"/>
            <a:ext cx="1086259" cy="307777"/>
          </a:xfrm>
          <a:prstGeom prst="rect">
            <a:avLst/>
          </a:prstGeom>
          <a:noFill/>
        </p:spPr>
        <p:txBody>
          <a:bodyPr wrap="none" rtlCol="0">
            <a:spAutoFit/>
          </a:bodyPr>
          <a:lstStyle/>
          <a:p>
            <a:r>
              <a:rPr lang="en-US" sz="1400" dirty="0"/>
              <a:t>Remote Viz</a:t>
            </a:r>
          </a:p>
        </p:txBody>
      </p:sp>
      <p:sp>
        <p:nvSpPr>
          <p:cNvPr id="20" name="TextBox 19">
            <a:extLst>
              <a:ext uri="{FF2B5EF4-FFF2-40B4-BE49-F238E27FC236}">
                <a16:creationId xmlns:a16="http://schemas.microsoft.com/office/drawing/2014/main" id="{BF50F2C4-3F9C-383B-EC8D-CF169506352E}"/>
              </a:ext>
            </a:extLst>
          </p:cNvPr>
          <p:cNvSpPr txBox="1"/>
          <p:nvPr/>
        </p:nvSpPr>
        <p:spPr>
          <a:xfrm>
            <a:off x="8264856" y="5052543"/>
            <a:ext cx="1729961" cy="923330"/>
          </a:xfrm>
          <a:prstGeom prst="rect">
            <a:avLst/>
          </a:prstGeom>
          <a:noFill/>
        </p:spPr>
        <p:txBody>
          <a:bodyPr wrap="none" rtlCol="0">
            <a:spAutoFit/>
          </a:bodyPr>
          <a:lstStyle/>
          <a:p>
            <a:r>
              <a:rPr lang="en-US" dirty="0" err="1"/>
              <a:t>output.log</a:t>
            </a:r>
            <a:endParaRPr lang="en-US" dirty="0"/>
          </a:p>
          <a:p>
            <a:r>
              <a:rPr lang="en-US" dirty="0"/>
              <a:t>output.e.32.*</a:t>
            </a:r>
          </a:p>
          <a:p>
            <a:r>
              <a:rPr lang="en-US" dirty="0"/>
              <a:t>output.rst.32.*</a:t>
            </a:r>
          </a:p>
        </p:txBody>
      </p:sp>
      <p:sp>
        <p:nvSpPr>
          <p:cNvPr id="21" name="TextBox 20">
            <a:extLst>
              <a:ext uri="{FF2B5EF4-FFF2-40B4-BE49-F238E27FC236}">
                <a16:creationId xmlns:a16="http://schemas.microsoft.com/office/drawing/2014/main" id="{D7031234-78F5-7071-E490-667E89544651}"/>
              </a:ext>
            </a:extLst>
          </p:cNvPr>
          <p:cNvSpPr txBox="1"/>
          <p:nvPr/>
        </p:nvSpPr>
        <p:spPr>
          <a:xfrm>
            <a:off x="6845399" y="6338158"/>
            <a:ext cx="3209533" cy="307777"/>
          </a:xfrm>
          <a:prstGeom prst="rect">
            <a:avLst/>
          </a:prstGeom>
          <a:noFill/>
        </p:spPr>
        <p:txBody>
          <a:bodyPr wrap="none" rtlCol="0">
            <a:spAutoFit/>
          </a:bodyPr>
          <a:lstStyle/>
          <a:p>
            <a:r>
              <a:rPr lang="en-US" sz="1400" dirty="0"/>
              <a:t>&gt;</a:t>
            </a:r>
            <a:r>
              <a:rPr lang="en-US" sz="1400" dirty="0" err="1"/>
              <a:t>scp</a:t>
            </a:r>
            <a:r>
              <a:rPr lang="en-US" sz="1400" dirty="0"/>
              <a:t> output.e.32.* /to/my/local/disk</a:t>
            </a:r>
          </a:p>
        </p:txBody>
      </p:sp>
      <p:sp>
        <p:nvSpPr>
          <p:cNvPr id="22" name="TextBox 21">
            <a:extLst>
              <a:ext uri="{FF2B5EF4-FFF2-40B4-BE49-F238E27FC236}">
                <a16:creationId xmlns:a16="http://schemas.microsoft.com/office/drawing/2014/main" id="{7579DD91-30D2-4185-4F5F-A81FEB3A92B2}"/>
              </a:ext>
            </a:extLst>
          </p:cNvPr>
          <p:cNvSpPr txBox="1"/>
          <p:nvPr/>
        </p:nvSpPr>
        <p:spPr>
          <a:xfrm>
            <a:off x="5475805" y="4797764"/>
            <a:ext cx="1293944" cy="307777"/>
          </a:xfrm>
          <a:prstGeom prst="rect">
            <a:avLst/>
          </a:prstGeom>
          <a:noFill/>
        </p:spPr>
        <p:txBody>
          <a:bodyPr wrap="none" rtlCol="0">
            <a:spAutoFit/>
          </a:bodyPr>
          <a:lstStyle/>
          <a:p>
            <a:r>
              <a:rPr lang="en-US" sz="1400" dirty="0"/>
              <a:t>launch locally</a:t>
            </a:r>
          </a:p>
        </p:txBody>
      </p:sp>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EC9B-DEE3-7F04-1438-DC11AEAE9CD4}"/>
              </a:ext>
            </a:extLst>
          </p:cNvPr>
          <p:cNvSpPr>
            <a:spLocks noGrp="1"/>
          </p:cNvSpPr>
          <p:nvPr>
            <p:ph type="title"/>
          </p:nvPr>
        </p:nvSpPr>
        <p:spPr/>
        <p:txBody>
          <a:bodyPr/>
          <a:lstStyle/>
          <a:p>
            <a:r>
              <a:rPr lang="en-US" dirty="0"/>
              <a:t>30K View:  Anatomy of a </a:t>
            </a:r>
            <a:r>
              <a:rPr lang="en-US" dirty="0" err="1"/>
              <a:t>Nalu</a:t>
            </a:r>
            <a:r>
              <a:rPr lang="en-US" dirty="0"/>
              <a:t> Input </a:t>
            </a:r>
            <a:r>
              <a:rPr lang="en-US" dirty="0" err="1"/>
              <a:t>File:YAML-based</a:t>
            </a:r>
            <a:endParaRPr lang="en-US" dirty="0"/>
          </a:p>
        </p:txBody>
      </p:sp>
      <p:sp>
        <p:nvSpPr>
          <p:cNvPr id="3" name="Slide Number Placeholder 2">
            <a:extLst>
              <a:ext uri="{FF2B5EF4-FFF2-40B4-BE49-F238E27FC236}">
                <a16:creationId xmlns:a16="http://schemas.microsoft.com/office/drawing/2014/main" id="{596EAE8B-EF0A-1F04-A2EB-0D62CB74464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5" name="TextBox 4">
            <a:extLst>
              <a:ext uri="{FF2B5EF4-FFF2-40B4-BE49-F238E27FC236}">
                <a16:creationId xmlns:a16="http://schemas.microsoft.com/office/drawing/2014/main" id="{5D2B480C-89A1-3F2A-04DD-F4D6C60B3DD5}"/>
              </a:ext>
            </a:extLst>
          </p:cNvPr>
          <p:cNvSpPr txBox="1"/>
          <p:nvPr/>
        </p:nvSpPr>
        <p:spPr>
          <a:xfrm>
            <a:off x="1988418" y="1038873"/>
            <a:ext cx="3645165" cy="6124754"/>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Simulation:</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linear_solvers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transfers: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realms: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realm_heatCond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bc_exposed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solution_options</a:t>
            </a:r>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equation_systems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HeatConduction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output:</a:t>
            </a:r>
          </a:p>
          <a:p>
            <a:r>
              <a:rPr lang="en-US" sz="1400" dirty="0">
                <a:latin typeface="Open Sans" panose="020B0606030504020204" pitchFamily="34" charset="0"/>
                <a:ea typeface="Open Sans" panose="020B0606030504020204" pitchFamily="34" charset="0"/>
                <a:cs typeface="Open Sans" panose="020B0606030504020204" pitchFamily="34" charset="0"/>
              </a:rPr>
              <a:t>    restart: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realm_fluids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TimeIntegrators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01A01AFD-9905-6D74-D962-0092658014B1}"/>
              </a:ext>
            </a:extLst>
          </p:cNvPr>
          <p:cNvSpPr txBox="1"/>
          <p:nvPr/>
        </p:nvSpPr>
        <p:spPr>
          <a:xfrm>
            <a:off x="4337214" y="1440493"/>
            <a:ext cx="584159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Specification of sparse </a:t>
            </a:r>
            <a:r>
              <a:rPr lang="en-US" dirty="0" err="1">
                <a:latin typeface="Open Sans" panose="020B0606030504020204" pitchFamily="34" charset="0"/>
                <a:ea typeface="Open Sans" panose="020B0606030504020204" pitchFamily="34" charset="0"/>
                <a:cs typeface="Open Sans" panose="020B0606030504020204" pitchFamily="34" charset="0"/>
              </a:rPr>
              <a:t>Trilinos</a:t>
            </a:r>
            <a:r>
              <a:rPr lang="en-US" dirty="0">
                <a:latin typeface="Open Sans" panose="020B0606030504020204" pitchFamily="34" charset="0"/>
                <a:ea typeface="Open Sans" panose="020B0606030504020204" pitchFamily="34" charset="0"/>
                <a:cs typeface="Open Sans" panose="020B0606030504020204" pitchFamily="34" charset="0"/>
              </a:rPr>
              <a:t>-based </a:t>
            </a:r>
            <a:r>
              <a:rPr lang="en-US" dirty="0" err="1">
                <a:latin typeface="Open Sans" panose="020B0606030504020204" pitchFamily="34" charset="0"/>
                <a:ea typeface="Open Sans" panose="020B0606030504020204" pitchFamily="34" charset="0"/>
                <a:cs typeface="Open Sans" panose="020B0606030504020204" pitchFamily="34" charset="0"/>
              </a:rPr>
              <a:t>precond</a:t>
            </a:r>
            <a:r>
              <a:rPr lang="en-US" dirty="0">
                <a:latin typeface="Open Sans" panose="020B0606030504020204" pitchFamily="34" charset="0"/>
                <a:ea typeface="Open Sans" panose="020B0606030504020204" pitchFamily="34" charset="0"/>
                <a:cs typeface="Open Sans" panose="020B0606030504020204" pitchFamily="34" charset="0"/>
              </a:rPr>
              <a:t>/solver</a:t>
            </a:r>
          </a:p>
        </p:txBody>
      </p:sp>
      <p:sp>
        <p:nvSpPr>
          <p:cNvPr id="7" name="TextBox 6">
            <a:extLst>
              <a:ext uri="{FF2B5EF4-FFF2-40B4-BE49-F238E27FC236}">
                <a16:creationId xmlns:a16="http://schemas.microsoft.com/office/drawing/2014/main" id="{952325B5-468B-6D3D-25E1-E1512BC1327B}"/>
              </a:ext>
            </a:extLst>
          </p:cNvPr>
          <p:cNvSpPr txBox="1"/>
          <p:nvPr/>
        </p:nvSpPr>
        <p:spPr>
          <a:xfrm>
            <a:off x="4763098" y="1876467"/>
            <a:ext cx="5674443" cy="369332"/>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Data transfer for multi-physics coupling</a:t>
            </a:r>
          </a:p>
        </p:txBody>
      </p:sp>
      <p:sp>
        <p:nvSpPr>
          <p:cNvPr id="8" name="TextBox 7">
            <a:extLst>
              <a:ext uri="{FF2B5EF4-FFF2-40B4-BE49-F238E27FC236}">
                <a16:creationId xmlns:a16="http://schemas.microsoft.com/office/drawing/2014/main" id="{FA935388-071F-B9A2-0D71-D67ACE2D6ADA}"/>
              </a:ext>
            </a:extLst>
          </p:cNvPr>
          <p:cNvSpPr txBox="1"/>
          <p:nvPr/>
        </p:nvSpPr>
        <p:spPr>
          <a:xfrm>
            <a:off x="6278763" y="4561132"/>
            <a:ext cx="2167581"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Physics definitions</a:t>
            </a:r>
          </a:p>
        </p:txBody>
      </p:sp>
      <p:sp>
        <p:nvSpPr>
          <p:cNvPr id="9" name="TextBox 8">
            <a:extLst>
              <a:ext uri="{FF2B5EF4-FFF2-40B4-BE49-F238E27FC236}">
                <a16:creationId xmlns:a16="http://schemas.microsoft.com/office/drawing/2014/main" id="{32BF022C-3B6F-6C8D-6B79-4C33C53B42FA}"/>
              </a:ext>
            </a:extLst>
          </p:cNvPr>
          <p:cNvSpPr txBox="1"/>
          <p:nvPr/>
        </p:nvSpPr>
        <p:spPr>
          <a:xfrm>
            <a:off x="5865873" y="6488668"/>
            <a:ext cx="3519105"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Time integration, e.g., BE, BDF2</a:t>
            </a:r>
          </a:p>
        </p:txBody>
      </p:sp>
      <p:cxnSp>
        <p:nvCxnSpPr>
          <p:cNvPr id="10" name="Straight Arrow Connector 9">
            <a:extLst>
              <a:ext uri="{FF2B5EF4-FFF2-40B4-BE49-F238E27FC236}">
                <a16:creationId xmlns:a16="http://schemas.microsoft.com/office/drawing/2014/main" id="{60CCD789-7C3F-332C-F0FF-15170695DC48}"/>
              </a:ext>
            </a:extLst>
          </p:cNvPr>
          <p:cNvCxnSpPr>
            <a:cxnSpLocks/>
            <a:stCxn id="6" idx="1"/>
          </p:cNvCxnSpPr>
          <p:nvPr/>
        </p:nvCxnSpPr>
        <p:spPr>
          <a:xfrm flipH="1">
            <a:off x="3385236" y="1625159"/>
            <a:ext cx="951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AF13EE9-B1C8-AF60-456B-260003A573E5}"/>
              </a:ext>
            </a:extLst>
          </p:cNvPr>
          <p:cNvCxnSpPr>
            <a:cxnSpLocks/>
          </p:cNvCxnSpPr>
          <p:nvPr/>
        </p:nvCxnSpPr>
        <p:spPr>
          <a:xfrm flipH="1">
            <a:off x="3084611" y="2059996"/>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C2E740-4716-DFEE-A06F-D8575A3865D2}"/>
              </a:ext>
            </a:extLst>
          </p:cNvPr>
          <p:cNvCxnSpPr>
            <a:cxnSpLocks/>
          </p:cNvCxnSpPr>
          <p:nvPr/>
        </p:nvCxnSpPr>
        <p:spPr>
          <a:xfrm flipH="1">
            <a:off x="4113071" y="6693864"/>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5931FFD9-2B85-B822-5A67-9DC48DC804E7}"/>
              </a:ext>
            </a:extLst>
          </p:cNvPr>
          <p:cNvSpPr/>
          <p:nvPr/>
        </p:nvSpPr>
        <p:spPr>
          <a:xfrm>
            <a:off x="5765181" y="3429000"/>
            <a:ext cx="400833" cy="26335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76E01E8-9EC6-7FC0-A320-BA6DF44A0577}"/>
              </a:ext>
            </a:extLst>
          </p:cNvPr>
          <p:cNvSpPr txBox="1"/>
          <p:nvPr/>
        </p:nvSpPr>
        <p:spPr>
          <a:xfrm>
            <a:off x="5765181" y="2425967"/>
            <a:ext cx="4572000" cy="369332"/>
          </a:xfrm>
          <a:prstGeom prst="rect">
            <a:avLst/>
          </a:prstGeom>
          <a:noFill/>
        </p:spPr>
        <p:txBody>
          <a:bodyPr wrap="square" rtlCol="0">
            <a:spAutoFit/>
          </a:bodyPr>
          <a:lstStyle/>
          <a:p>
            <a:r>
              <a:rPr lang="en-US" i="1" u="sng" dirty="0">
                <a:latin typeface="Open Sans" panose="020B0606030504020204" pitchFamily="34" charset="0"/>
                <a:ea typeface="Open Sans" panose="020B0606030504020204" pitchFamily="34" charset="0"/>
                <a:cs typeface="Open Sans" panose="020B0606030504020204" pitchFamily="34" charset="0"/>
              </a:rPr>
              <a:t>YAML enforces strict spacing and ordering</a:t>
            </a:r>
          </a:p>
        </p:txBody>
      </p:sp>
      <p:pic>
        <p:nvPicPr>
          <p:cNvPr id="15" name="Picture 14">
            <a:extLst>
              <a:ext uri="{FF2B5EF4-FFF2-40B4-BE49-F238E27FC236}">
                <a16:creationId xmlns:a16="http://schemas.microsoft.com/office/drawing/2014/main" id="{CA8D177C-966D-5A19-BC8D-E807DA0F9CDE}"/>
              </a:ext>
            </a:extLst>
          </p:cNvPr>
          <p:cNvPicPr>
            <a:picLocks noChangeAspect="1"/>
          </p:cNvPicPr>
          <p:nvPr/>
        </p:nvPicPr>
        <p:blipFill>
          <a:blip r:embed="rId2"/>
          <a:stretch>
            <a:fillRect/>
          </a:stretch>
        </p:blipFill>
        <p:spPr>
          <a:xfrm>
            <a:off x="6930277" y="2863083"/>
            <a:ext cx="2241807" cy="1425149"/>
          </a:xfrm>
          <a:prstGeom prst="rect">
            <a:avLst/>
          </a:prstGeom>
        </p:spPr>
      </p:pic>
      <p:sp>
        <p:nvSpPr>
          <p:cNvPr id="16" name="TextBox 15">
            <a:extLst>
              <a:ext uri="{FF2B5EF4-FFF2-40B4-BE49-F238E27FC236}">
                <a16:creationId xmlns:a16="http://schemas.microsoft.com/office/drawing/2014/main" id="{50489125-795D-E33D-3A73-99183433B9DA}"/>
              </a:ext>
            </a:extLst>
          </p:cNvPr>
          <p:cNvSpPr txBox="1"/>
          <p:nvPr/>
        </p:nvSpPr>
        <p:spPr>
          <a:xfrm>
            <a:off x="6942952" y="4315254"/>
            <a:ext cx="2821606" cy="215444"/>
          </a:xfrm>
          <a:prstGeom prst="rect">
            <a:avLst/>
          </a:prstGeom>
          <a:noFill/>
        </p:spPr>
        <p:txBody>
          <a:bodyPr wrap="none" rtlCol="0">
            <a:spAutoFit/>
          </a:bodyPr>
          <a:lstStyle/>
          <a:p>
            <a:r>
              <a:rPr lang="en-US" sz="800" dirty="0"/>
              <a:t>https://</a:t>
            </a:r>
            <a:r>
              <a:rPr lang="en-US" sz="800" dirty="0" err="1"/>
              <a:t>www.democraticunderground.com</a:t>
            </a:r>
            <a:r>
              <a:rPr lang="en-US" sz="800" dirty="0"/>
              <a:t>/10021540110</a:t>
            </a:r>
          </a:p>
        </p:txBody>
      </p:sp>
    </p:spTree>
    <p:extLst>
      <p:ext uri="{BB962C8B-B14F-4D97-AF65-F5344CB8AC3E}">
        <p14:creationId xmlns:p14="http://schemas.microsoft.com/office/powerpoint/2010/main" val="24531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99BA-158F-ACD0-4150-A2FA7CD2C36E}"/>
              </a:ext>
            </a:extLst>
          </p:cNvPr>
          <p:cNvSpPr>
            <a:spLocks noGrp="1"/>
          </p:cNvSpPr>
          <p:nvPr>
            <p:ph type="title"/>
          </p:nvPr>
        </p:nvSpPr>
        <p:spPr/>
        <p:txBody>
          <a:bodyPr/>
          <a:lstStyle/>
          <a:p>
            <a:r>
              <a:rPr lang="en-US" dirty="0"/>
              <a:t>High-Level Elements of an Input File</a:t>
            </a:r>
          </a:p>
        </p:txBody>
      </p:sp>
      <p:sp>
        <p:nvSpPr>
          <p:cNvPr id="3" name="Slide Number Placeholder 2">
            <a:extLst>
              <a:ext uri="{FF2B5EF4-FFF2-40B4-BE49-F238E27FC236}">
                <a16:creationId xmlns:a16="http://schemas.microsoft.com/office/drawing/2014/main" id="{81A76CCA-E6FF-1BBE-8602-FDD33385FBE7}"/>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14" name="TextBox 13">
            <a:extLst>
              <a:ext uri="{FF2B5EF4-FFF2-40B4-BE49-F238E27FC236}">
                <a16:creationId xmlns:a16="http://schemas.microsoft.com/office/drawing/2014/main" id="{74A1B5BD-6125-1131-830B-08EDFE3F0940}"/>
              </a:ext>
            </a:extLst>
          </p:cNvPr>
          <p:cNvSpPr txBox="1"/>
          <p:nvPr/>
        </p:nvSpPr>
        <p:spPr>
          <a:xfrm>
            <a:off x="1369107" y="1194326"/>
            <a:ext cx="2627307" cy="1600438"/>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LowMachEOM</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myLowMach</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MixtureFraction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myZ</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A7FB165F-FB7B-6754-3F2E-B346976EB4DD}"/>
              </a:ext>
            </a:extLst>
          </p:cNvPr>
          <p:cNvSpPr txBox="1"/>
          <p:nvPr/>
        </p:nvSpPr>
        <p:spPr>
          <a:xfrm>
            <a:off x="3626006" y="1194326"/>
            <a:ext cx="2778325" cy="1815882"/>
          </a:xfrm>
          <a:prstGeom prst="rect">
            <a:avLst/>
          </a:prstGeom>
          <a:noFill/>
        </p:spPr>
        <p:txBody>
          <a:bodyPr wrap="none" rtlCol="0">
            <a:spAutoFit/>
          </a:bodyPr>
          <a:lstStyle/>
          <a:p>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constant: ic_1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 …]</a:t>
            </a:r>
          </a:p>
          <a:p>
            <a:r>
              <a:rPr lang="en-US" sz="1400" dirty="0">
                <a:latin typeface="Open Sans" panose="020B0606030504020204" pitchFamily="34" charset="0"/>
                <a:ea typeface="Open Sans" panose="020B0606030504020204" pitchFamily="34" charset="0"/>
                <a:cs typeface="Open Sans" panose="020B0606030504020204" pitchFamily="34" charset="0"/>
              </a:rPr>
              <a:t>        value:</a:t>
            </a:r>
          </a:p>
          <a:p>
            <a:r>
              <a:rPr lang="en-US" sz="1400" dirty="0">
                <a:latin typeface="Open Sans" panose="020B0606030504020204" pitchFamily="34" charset="0"/>
                <a:ea typeface="Open Sans" panose="020B0606030504020204" pitchFamily="34" charset="0"/>
                <a:cs typeface="Open Sans" panose="020B0606030504020204" pitchFamily="34" charset="0"/>
              </a:rPr>
              <a:t>          pressure: 0</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6" name="TextBox 15">
            <a:extLst>
              <a:ext uri="{FF2B5EF4-FFF2-40B4-BE49-F238E27FC236}">
                <a16:creationId xmlns:a16="http://schemas.microsoft.com/office/drawing/2014/main" id="{9ED65E9C-D91B-0FAD-DDA6-A448BD6E5D53}"/>
              </a:ext>
            </a:extLst>
          </p:cNvPr>
          <p:cNvSpPr txBox="1"/>
          <p:nvPr/>
        </p:nvSpPr>
        <p:spPr>
          <a:xfrm>
            <a:off x="1583933" y="3528931"/>
            <a:ext cx="3316933" cy="2954655"/>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1.0</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1.8e-5</a:t>
            </a:r>
          </a:p>
        </p:txBody>
      </p:sp>
      <p:sp>
        <p:nvSpPr>
          <p:cNvPr id="17" name="TextBox 16">
            <a:extLst>
              <a:ext uri="{FF2B5EF4-FFF2-40B4-BE49-F238E27FC236}">
                <a16:creationId xmlns:a16="http://schemas.microsoft.com/office/drawing/2014/main" id="{6D6704CE-B817-8B53-1291-6FF638450003}"/>
              </a:ext>
            </a:extLst>
          </p:cNvPr>
          <p:cNvSpPr txBox="1"/>
          <p:nvPr/>
        </p:nvSpPr>
        <p:spPr>
          <a:xfrm>
            <a:off x="6572532" y="1194326"/>
            <a:ext cx="3982180" cy="2308324"/>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bc_left_inflow</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bc_front_wall</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open_boundary_condition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bc_right_open</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symmetry_boundary_condition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bc_top</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nonconformal_boundary_condition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bc_nc</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p:txBody>
      </p:sp>
      <p:sp>
        <p:nvSpPr>
          <p:cNvPr id="18" name="TextBox 17">
            <a:extLst>
              <a:ext uri="{FF2B5EF4-FFF2-40B4-BE49-F238E27FC236}">
                <a16:creationId xmlns:a16="http://schemas.microsoft.com/office/drawing/2014/main" id="{4D1C38A2-8C63-B859-14AB-3B7E6DD82176}"/>
              </a:ext>
            </a:extLst>
          </p:cNvPr>
          <p:cNvSpPr txBox="1"/>
          <p:nvPr/>
        </p:nvSpPr>
        <p:spPr>
          <a:xfrm>
            <a:off x="6874824" y="3528931"/>
            <a:ext cx="3227165" cy="1169551"/>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9" name="TextBox 18">
            <a:extLst>
              <a:ext uri="{FF2B5EF4-FFF2-40B4-BE49-F238E27FC236}">
                <a16:creationId xmlns:a16="http://schemas.microsoft.com/office/drawing/2014/main" id="{0E9DF569-BB56-C0BD-5084-913EC4BD007E}"/>
              </a:ext>
            </a:extLst>
          </p:cNvPr>
          <p:cNvSpPr txBox="1"/>
          <p:nvPr/>
        </p:nvSpPr>
        <p:spPr>
          <a:xfrm>
            <a:off x="3808634" y="3528931"/>
            <a:ext cx="3316933" cy="273921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a:t>
            </a:r>
            <a:r>
              <a:rPr lang="en-US" sz="1400" dirty="0" err="1">
                <a:latin typeface="Open Sans" panose="020B0606030504020204" pitchFamily="34" charset="0"/>
                <a:ea typeface="Open Sans" panose="020B0606030504020204" pitchFamily="34" charset="0"/>
                <a:cs typeface="Open Sans" panose="020B0606030504020204" pitchFamily="34" charset="0"/>
              </a:rPr>
              <a:t>ideal_gas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polynomial</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coefficient_declaration</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20" name="TextBox 19">
            <a:extLst>
              <a:ext uri="{FF2B5EF4-FFF2-40B4-BE49-F238E27FC236}">
                <a16:creationId xmlns:a16="http://schemas.microsoft.com/office/drawing/2014/main" id="{FB8F1981-D96C-7516-491D-AD713924B22B}"/>
              </a:ext>
            </a:extLst>
          </p:cNvPr>
          <p:cNvSpPr txBox="1"/>
          <p:nvPr/>
        </p:nvSpPr>
        <p:spPr>
          <a:xfrm>
            <a:off x="6817115" y="4898536"/>
            <a:ext cx="3342582" cy="1815882"/>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bc_back</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wall_user_data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user_function_name</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a:t>
            </a:r>
            <a:r>
              <a:rPr lang="en-US" sz="1400" dirty="0" err="1">
                <a:latin typeface="Open Sans" panose="020B0606030504020204" pitchFamily="34" charset="0"/>
                <a:ea typeface="Open Sans" panose="020B0606030504020204" pitchFamily="34" charset="0"/>
                <a:cs typeface="Open Sans" panose="020B0606030504020204" pitchFamily="34" charset="0"/>
              </a:rPr>
              <a:t>wind_energy</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user_function_string_parameters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[mmTop_ss7]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1.0</a:t>
            </a:r>
          </a:p>
        </p:txBody>
      </p:sp>
    </p:spTree>
    <p:extLst>
      <p:ext uri="{BB962C8B-B14F-4D97-AF65-F5344CB8AC3E}">
        <p14:creationId xmlns:p14="http://schemas.microsoft.com/office/powerpoint/2010/main" val="16862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434B-B12F-5B20-AB97-B13482CD4D03}"/>
              </a:ext>
            </a:extLst>
          </p:cNvPr>
          <p:cNvSpPr>
            <a:spLocks noGrp="1"/>
          </p:cNvSpPr>
          <p:nvPr>
            <p:ph type="title"/>
          </p:nvPr>
        </p:nvSpPr>
        <p:spPr/>
        <p:txBody>
          <a:bodyPr/>
          <a:lstStyle/>
          <a:p>
            <a:r>
              <a:rPr lang="en-US" dirty="0"/>
              <a:t>A Note on Parallel Decomposition</a:t>
            </a:r>
          </a:p>
        </p:txBody>
      </p:sp>
      <p:sp>
        <p:nvSpPr>
          <p:cNvPr id="3" name="Slide Number Placeholder 2">
            <a:extLst>
              <a:ext uri="{FF2B5EF4-FFF2-40B4-BE49-F238E27FC236}">
                <a16:creationId xmlns:a16="http://schemas.microsoft.com/office/drawing/2014/main" id="{ED26666D-85E8-F6DF-7663-F6D89E9D519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C4837A3C-5A2A-1D80-F60E-FA6EB6C15475}"/>
              </a:ext>
            </a:extLst>
          </p:cNvPr>
          <p:cNvSpPr>
            <a:spLocks noGrp="1"/>
          </p:cNvSpPr>
          <p:nvPr>
            <p:ph sz="quarter" idx="11"/>
          </p:nvPr>
        </p:nvSpPr>
        <p:spPr/>
        <p:txBody>
          <a:bodyPr/>
          <a:lstStyle/>
          <a:p>
            <a:pPr marL="342900" indent="-342900">
              <a:buFont typeface="Arial" panose="020B0604020202020204" pitchFamily="34" charset="0"/>
              <a:buChar char="•"/>
            </a:pPr>
            <a:r>
              <a:rPr lang="en-US" dirty="0"/>
              <a:t>Decomposing the mesh into small subsets and operating on these subsets in parallel provides a methodology for increased simulation time</a:t>
            </a:r>
          </a:p>
          <a:p>
            <a:endParaRPr lang="en-US" dirty="0"/>
          </a:p>
        </p:txBody>
      </p:sp>
      <p:pic>
        <p:nvPicPr>
          <p:cNvPr id="5" name="Picture 4">
            <a:extLst>
              <a:ext uri="{FF2B5EF4-FFF2-40B4-BE49-F238E27FC236}">
                <a16:creationId xmlns:a16="http://schemas.microsoft.com/office/drawing/2014/main" id="{820765E8-9E79-4760-670B-E21EA6A1797A}"/>
              </a:ext>
            </a:extLst>
          </p:cNvPr>
          <p:cNvPicPr>
            <a:picLocks noChangeAspect="1"/>
          </p:cNvPicPr>
          <p:nvPr/>
        </p:nvPicPr>
        <p:blipFill rotWithShape="1">
          <a:blip r:embed="rId2"/>
          <a:srcRect l="11274" r="15830"/>
          <a:stretch/>
        </p:blipFill>
        <p:spPr>
          <a:xfrm>
            <a:off x="1743699" y="1933126"/>
            <a:ext cx="3211760" cy="2379603"/>
          </a:xfrm>
          <a:prstGeom prst="rect">
            <a:avLst/>
          </a:prstGeom>
        </p:spPr>
      </p:pic>
      <p:sp>
        <p:nvSpPr>
          <p:cNvPr id="6" name="TextBox 5">
            <a:extLst>
              <a:ext uri="{FF2B5EF4-FFF2-40B4-BE49-F238E27FC236}">
                <a16:creationId xmlns:a16="http://schemas.microsoft.com/office/drawing/2014/main" id="{E2858D02-2480-DC49-1D5A-A73CFEFC202D}"/>
              </a:ext>
            </a:extLst>
          </p:cNvPr>
          <p:cNvSpPr txBox="1"/>
          <p:nvPr/>
        </p:nvSpPr>
        <p:spPr>
          <a:xfrm>
            <a:off x="2328888" y="4092333"/>
            <a:ext cx="2185214" cy="369332"/>
          </a:xfrm>
          <a:prstGeom prst="rect">
            <a:avLst/>
          </a:prstGeom>
          <a:noFill/>
        </p:spPr>
        <p:txBody>
          <a:bodyPr wrap="none" rtlCol="0">
            <a:spAutoFit/>
          </a:bodyPr>
          <a:lstStyle/>
          <a:p>
            <a:r>
              <a:rPr lang="en-US" dirty="0"/>
              <a:t>Colored by block ID</a:t>
            </a:r>
          </a:p>
        </p:txBody>
      </p:sp>
      <p:pic>
        <p:nvPicPr>
          <p:cNvPr id="7" name="Picture 6">
            <a:extLst>
              <a:ext uri="{FF2B5EF4-FFF2-40B4-BE49-F238E27FC236}">
                <a16:creationId xmlns:a16="http://schemas.microsoft.com/office/drawing/2014/main" id="{653148D0-8F07-4896-5241-71690320556E}"/>
              </a:ext>
            </a:extLst>
          </p:cNvPr>
          <p:cNvPicPr>
            <a:picLocks noChangeAspect="1"/>
          </p:cNvPicPr>
          <p:nvPr/>
        </p:nvPicPr>
        <p:blipFill rotWithShape="1">
          <a:blip r:embed="rId3"/>
          <a:srcRect l="14850" t="16725" r="14879"/>
          <a:stretch/>
        </p:blipFill>
        <p:spPr>
          <a:xfrm>
            <a:off x="5872521" y="2837094"/>
            <a:ext cx="4088394" cy="3670485"/>
          </a:xfrm>
          <a:prstGeom prst="rect">
            <a:avLst/>
          </a:prstGeom>
        </p:spPr>
      </p:pic>
      <p:pic>
        <p:nvPicPr>
          <p:cNvPr id="8" name="Picture 7">
            <a:extLst>
              <a:ext uri="{FF2B5EF4-FFF2-40B4-BE49-F238E27FC236}">
                <a16:creationId xmlns:a16="http://schemas.microsoft.com/office/drawing/2014/main" id="{7B8D4D13-247C-7AF8-8BDE-878049DC0EBB}"/>
              </a:ext>
            </a:extLst>
          </p:cNvPr>
          <p:cNvPicPr>
            <a:picLocks noChangeAspect="1"/>
          </p:cNvPicPr>
          <p:nvPr/>
        </p:nvPicPr>
        <p:blipFill rotWithShape="1">
          <a:blip r:embed="rId4"/>
          <a:srcRect l="16349" t="20363" r="17682" b="18806"/>
          <a:stretch/>
        </p:blipFill>
        <p:spPr>
          <a:xfrm>
            <a:off x="1743699" y="4417548"/>
            <a:ext cx="3211760" cy="2243621"/>
          </a:xfrm>
          <a:prstGeom prst="rect">
            <a:avLst/>
          </a:prstGeom>
        </p:spPr>
      </p:pic>
      <p:sp>
        <p:nvSpPr>
          <p:cNvPr id="9" name="TextBox 8">
            <a:extLst>
              <a:ext uri="{FF2B5EF4-FFF2-40B4-BE49-F238E27FC236}">
                <a16:creationId xmlns:a16="http://schemas.microsoft.com/office/drawing/2014/main" id="{74A6CFD2-EDD4-D1E4-EF2A-C4D87AC543F9}"/>
              </a:ext>
            </a:extLst>
          </p:cNvPr>
          <p:cNvSpPr txBox="1"/>
          <p:nvPr/>
        </p:nvSpPr>
        <p:spPr>
          <a:xfrm>
            <a:off x="1259006" y="6507579"/>
            <a:ext cx="9086142" cy="369332"/>
          </a:xfrm>
          <a:prstGeom prst="rect">
            <a:avLst/>
          </a:prstGeom>
          <a:noFill/>
        </p:spPr>
        <p:txBody>
          <a:bodyPr wrap="none" rtlCol="0">
            <a:spAutoFit/>
          </a:bodyPr>
          <a:lstStyle/>
          <a:p>
            <a:r>
              <a:rPr lang="en-US" dirty="0"/>
              <a:t>Colored by core count (= 1) One </a:t>
            </a:r>
            <a:r>
              <a:rPr lang="en-US" dirty="0" err="1"/>
              <a:t>mpi</a:t>
            </a:r>
            <a:r>
              <a:rPr lang="en-US" dirty="0"/>
              <a:t> rank.       16 MPI ranks = 16x faster (hopefully)</a:t>
            </a:r>
          </a:p>
        </p:txBody>
      </p:sp>
    </p:spTree>
    <p:extLst>
      <p:ext uri="{BB962C8B-B14F-4D97-AF65-F5344CB8AC3E}">
        <p14:creationId xmlns:p14="http://schemas.microsoft.com/office/powerpoint/2010/main" val="125273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D21F-E499-9F59-8A6D-91CC80F1D144}"/>
              </a:ext>
            </a:extLst>
          </p:cNvPr>
          <p:cNvSpPr>
            <a:spLocks noGrp="1"/>
          </p:cNvSpPr>
          <p:nvPr>
            <p:ph type="title"/>
          </p:nvPr>
        </p:nvSpPr>
        <p:spPr/>
        <p:txBody>
          <a:bodyPr/>
          <a:lstStyle/>
          <a:p>
            <a:r>
              <a:rPr lang="en-US" dirty="0"/>
              <a:t>How to Run in Parallel: Mesh Decomposition</a:t>
            </a:r>
          </a:p>
        </p:txBody>
      </p:sp>
      <p:sp>
        <p:nvSpPr>
          <p:cNvPr id="3" name="Slide Number Placeholder 2">
            <a:extLst>
              <a:ext uri="{FF2B5EF4-FFF2-40B4-BE49-F238E27FC236}">
                <a16:creationId xmlns:a16="http://schemas.microsoft.com/office/drawing/2014/main" id="{BE5FBA58-D58C-9866-706D-142A0040935B}"/>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4B44F1E-4687-33CA-F2BF-FE930BD18C73}"/>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mesh, </a:t>
            </a:r>
            <a:r>
              <a:rPr lang="en-US" dirty="0" err="1"/>
              <a:t>mesh.g</a:t>
            </a:r>
            <a:r>
              <a:rPr lang="en-US" dirty="0"/>
              <a:t> and </a:t>
            </a:r>
            <a:r>
              <a:rPr lang="en-US" dirty="0" err="1"/>
              <a:t>myInputFile.i</a:t>
            </a:r>
            <a:r>
              <a:rPr lang="en-US" dirty="0"/>
              <a:t>, if one desires to run on, e.g., 16 core case:</a:t>
            </a:r>
          </a:p>
          <a:p>
            <a:pPr marL="726948" lvl="1" indent="-342900">
              <a:buFont typeface="+mj-lt"/>
              <a:buAutoNum type="arabicPeriod"/>
            </a:pPr>
            <a:r>
              <a:rPr lang="en-US" dirty="0"/>
              <a:t>Use pre-processing “decomposition” tools (</a:t>
            </a:r>
            <a:r>
              <a:rPr lang="en-US" dirty="0" err="1"/>
              <a:t>Trilinos</a:t>
            </a:r>
            <a:r>
              <a:rPr lang="en-US" dirty="0"/>
              <a:t>/install/bin)</a:t>
            </a:r>
          </a:p>
          <a:p>
            <a:pPr marL="726948" lvl="1" indent="-342900">
              <a:buFont typeface="+mj-lt"/>
              <a:buAutoNum type="arabicPeriod"/>
            </a:pPr>
            <a:r>
              <a:rPr lang="en-US" dirty="0"/>
              <a:t>In-situ decomposition</a:t>
            </a:r>
          </a:p>
          <a:p>
            <a:endParaRPr lang="en-US" dirty="0"/>
          </a:p>
        </p:txBody>
      </p:sp>
      <p:pic>
        <p:nvPicPr>
          <p:cNvPr id="5" name="Picture 4">
            <a:extLst>
              <a:ext uri="{FF2B5EF4-FFF2-40B4-BE49-F238E27FC236}">
                <a16:creationId xmlns:a16="http://schemas.microsoft.com/office/drawing/2014/main" id="{0D2E34A9-4F94-CA3E-01FB-8AE4E4C82DFE}"/>
              </a:ext>
            </a:extLst>
          </p:cNvPr>
          <p:cNvPicPr>
            <a:picLocks noChangeAspect="1"/>
          </p:cNvPicPr>
          <p:nvPr/>
        </p:nvPicPr>
        <p:blipFill rotWithShape="1">
          <a:blip r:embed="rId2"/>
          <a:srcRect l="14850" t="16725" r="14879"/>
          <a:stretch/>
        </p:blipFill>
        <p:spPr>
          <a:xfrm>
            <a:off x="6904994" y="3985372"/>
            <a:ext cx="2495351" cy="2240280"/>
          </a:xfrm>
          <a:prstGeom prst="rect">
            <a:avLst/>
          </a:prstGeom>
        </p:spPr>
      </p:pic>
      <p:pic>
        <p:nvPicPr>
          <p:cNvPr id="6" name="Picture 5">
            <a:extLst>
              <a:ext uri="{FF2B5EF4-FFF2-40B4-BE49-F238E27FC236}">
                <a16:creationId xmlns:a16="http://schemas.microsoft.com/office/drawing/2014/main" id="{011311F3-37C6-47B9-BCB7-2D913F511CF8}"/>
              </a:ext>
            </a:extLst>
          </p:cNvPr>
          <p:cNvPicPr>
            <a:picLocks noChangeAspect="1"/>
          </p:cNvPicPr>
          <p:nvPr/>
        </p:nvPicPr>
        <p:blipFill rotWithShape="1">
          <a:blip r:embed="rId3"/>
          <a:srcRect l="16349" t="20363" r="17682" b="18806"/>
          <a:stretch/>
        </p:blipFill>
        <p:spPr>
          <a:xfrm>
            <a:off x="2835321" y="2373304"/>
            <a:ext cx="3211760" cy="2243621"/>
          </a:xfrm>
          <a:prstGeom prst="rect">
            <a:avLst/>
          </a:prstGeom>
        </p:spPr>
      </p:pic>
      <p:sp>
        <p:nvSpPr>
          <p:cNvPr id="7" name="TextBox 6">
            <a:extLst>
              <a:ext uri="{FF2B5EF4-FFF2-40B4-BE49-F238E27FC236}">
                <a16:creationId xmlns:a16="http://schemas.microsoft.com/office/drawing/2014/main" id="{067B9D2D-A5E1-923E-5A4B-ABC01C8476D0}"/>
              </a:ext>
            </a:extLst>
          </p:cNvPr>
          <p:cNvSpPr txBox="1"/>
          <p:nvPr/>
        </p:nvSpPr>
        <p:spPr>
          <a:xfrm>
            <a:off x="1374863" y="4854008"/>
            <a:ext cx="4383254"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rcb</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B580412A-3017-E398-E337-69BC293C4B8B}"/>
              </a:ext>
            </a:extLst>
          </p:cNvPr>
          <p:cNvSpPr txBox="1"/>
          <p:nvPr/>
        </p:nvSpPr>
        <p:spPr>
          <a:xfrm>
            <a:off x="4787119" y="4666628"/>
            <a:ext cx="1172116" cy="338554"/>
          </a:xfrm>
          <a:prstGeom prst="rect">
            <a:avLst/>
          </a:prstGeom>
          <a:noFill/>
        </p:spPr>
        <p:txBody>
          <a:bodyPr wrap="none" rtlCol="0">
            <a:spAutoFit/>
          </a:bodyPr>
          <a:lstStyle/>
          <a:p>
            <a:r>
              <a:rPr lang="en-US" sz="1600" dirty="0" err="1">
                <a:latin typeface="Open Sans" panose="020B0606030504020204" pitchFamily="34" charset="0"/>
                <a:ea typeface="Open Sans" panose="020B0606030504020204" pitchFamily="34" charset="0"/>
                <a:cs typeface="Open Sans" panose="020B0606030504020204" pitchFamily="34" charset="0"/>
              </a:rPr>
              <a:t>myMesh.g</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BD849C1F-0DB0-E282-7EF8-6365BEDF44A8}"/>
              </a:ext>
            </a:extLst>
          </p:cNvPr>
          <p:cNvSpPr txBox="1"/>
          <p:nvPr/>
        </p:nvSpPr>
        <p:spPr>
          <a:xfrm>
            <a:off x="6407172" y="2943868"/>
            <a:ext cx="4621383"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strike="sngStrike"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rcb</a:t>
            </a:r>
            <a:endParaRPr lang="en-US" sz="1600" strike="sngStrike"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788A6B2-8A4C-4B8C-DC31-23E96447D454}"/>
              </a:ext>
            </a:extLst>
          </p:cNvPr>
          <p:cNvSpPr txBox="1"/>
          <p:nvPr/>
        </p:nvSpPr>
        <p:spPr>
          <a:xfrm>
            <a:off x="6145328" y="2283715"/>
            <a:ext cx="4594528" cy="584775"/>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&gt;/path/to/decomp –j {np} {</a:t>
            </a:r>
            <a:r>
              <a:rPr lang="en-US" sz="1600" dirty="0" err="1">
                <a:latin typeface="Open Sans" panose="020B0606030504020204" pitchFamily="34" charset="0"/>
                <a:ea typeface="Open Sans" panose="020B0606030504020204" pitchFamily="34" charset="0"/>
                <a:cs typeface="Open Sans" panose="020B0606030504020204" pitchFamily="34" charset="0"/>
              </a:rPr>
              <a:t>meshName</a:t>
            </a:r>
            <a:r>
              <a:rPr lang="en-US" sz="1600" dirty="0">
                <a:latin typeface="Open Sans" panose="020B0606030504020204" pitchFamily="34" charset="0"/>
                <a:ea typeface="Open Sans" panose="020B0606030504020204" pitchFamily="34" charset="0"/>
                <a:cs typeface="Open Sans" panose="020B0606030504020204" pitchFamily="34" charset="0"/>
              </a:rPr>
              <a:t>}</a:t>
            </a:r>
          </a:p>
          <a:p>
            <a:r>
              <a:rPr lang="en-US" sz="1600" dirty="0">
                <a:latin typeface="Open Sans" panose="020B0606030504020204" pitchFamily="34" charset="0"/>
                <a:ea typeface="Open Sans" panose="020B0606030504020204" pitchFamily="34" charset="0"/>
                <a:cs typeface="Open Sans" panose="020B0606030504020204" pitchFamily="34" charset="0"/>
              </a:rPr>
              <a:t>&gt;mesh.g.16.00, mesh.g.16.01, .., mesh.g.16.15 </a:t>
            </a:r>
          </a:p>
        </p:txBody>
      </p:sp>
      <p:cxnSp>
        <p:nvCxnSpPr>
          <p:cNvPr id="11" name="Straight Arrow Connector 10">
            <a:extLst>
              <a:ext uri="{FF2B5EF4-FFF2-40B4-BE49-F238E27FC236}">
                <a16:creationId xmlns:a16="http://schemas.microsoft.com/office/drawing/2014/main" id="{1AA7CAF2-B4CC-E176-18AA-D56844A0B41C}"/>
              </a:ext>
            </a:extLst>
          </p:cNvPr>
          <p:cNvCxnSpPr/>
          <p:nvPr/>
        </p:nvCxnSpPr>
        <p:spPr>
          <a:xfrm>
            <a:off x="4948487" y="5254117"/>
            <a:ext cx="185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4E595D-77F1-8A8F-0F02-E81FE7B68A47}"/>
              </a:ext>
            </a:extLst>
          </p:cNvPr>
          <p:cNvCxnSpPr>
            <a:cxnSpLocks/>
          </p:cNvCxnSpPr>
          <p:nvPr/>
        </p:nvCxnSpPr>
        <p:spPr>
          <a:xfrm>
            <a:off x="8029145" y="3682532"/>
            <a:ext cx="0" cy="30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DD50D7-FF9F-B82F-45A6-C1A750F2BB0A}"/>
              </a:ext>
            </a:extLst>
          </p:cNvPr>
          <p:cNvCxnSpPr>
            <a:cxnSpLocks/>
          </p:cNvCxnSpPr>
          <p:nvPr/>
        </p:nvCxnSpPr>
        <p:spPr>
          <a:xfrm flipH="1">
            <a:off x="6145329" y="5516915"/>
            <a:ext cx="759665" cy="420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B7F537-057D-F68A-9E22-7BF67668CC1D}"/>
              </a:ext>
            </a:extLst>
          </p:cNvPr>
          <p:cNvSpPr txBox="1"/>
          <p:nvPr/>
        </p:nvSpPr>
        <p:spPr>
          <a:xfrm>
            <a:off x="3910713" y="6298076"/>
            <a:ext cx="5367102"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&gt;results.e.16.00, results.e.16.01, .., results.e.16.15</a:t>
            </a:r>
          </a:p>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input.log</a:t>
            </a:r>
            <a:r>
              <a:rPr lang="en-US" sz="1600" dirty="0">
                <a:latin typeface="Open Sans" panose="020B0606030504020204" pitchFamily="34" charset="0"/>
                <a:ea typeface="Open Sans" panose="020B0606030504020204" pitchFamily="34" charset="0"/>
                <a:cs typeface="Open Sans" panose="020B0606030504020204" pitchFamily="34" charset="0"/>
              </a:rPr>
              <a:t> </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C1E164DD-2565-DC7E-181D-ED9A13FE3502}"/>
              </a:ext>
            </a:extLst>
          </p:cNvPr>
          <p:cNvSpPr txBox="1"/>
          <p:nvPr/>
        </p:nvSpPr>
        <p:spPr>
          <a:xfrm>
            <a:off x="1278042" y="4879846"/>
            <a:ext cx="391454"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2:</a:t>
            </a:r>
          </a:p>
        </p:txBody>
      </p:sp>
      <p:sp>
        <p:nvSpPr>
          <p:cNvPr id="16" name="TextBox 15">
            <a:extLst>
              <a:ext uri="{FF2B5EF4-FFF2-40B4-BE49-F238E27FC236}">
                <a16:creationId xmlns:a16="http://schemas.microsoft.com/office/drawing/2014/main" id="{B7938E29-C106-C17D-54B8-46255D6714AC}"/>
              </a:ext>
            </a:extLst>
          </p:cNvPr>
          <p:cNvSpPr txBox="1"/>
          <p:nvPr/>
        </p:nvSpPr>
        <p:spPr>
          <a:xfrm>
            <a:off x="6145328" y="2906179"/>
            <a:ext cx="356188" cy="338554"/>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1:</a:t>
            </a:r>
          </a:p>
        </p:txBody>
      </p:sp>
      <p:sp>
        <p:nvSpPr>
          <p:cNvPr id="17" name="Rectangle 16">
            <a:extLst>
              <a:ext uri="{FF2B5EF4-FFF2-40B4-BE49-F238E27FC236}">
                <a16:creationId xmlns:a16="http://schemas.microsoft.com/office/drawing/2014/main" id="{6763215E-AFE0-58CD-09B4-0A74613CE6E4}"/>
              </a:ext>
            </a:extLst>
          </p:cNvPr>
          <p:cNvSpPr/>
          <p:nvPr/>
        </p:nvSpPr>
        <p:spPr>
          <a:xfrm>
            <a:off x="2249973" y="5951122"/>
            <a:ext cx="6073829" cy="338554"/>
          </a:xfrm>
          <a:prstGeom prst="rect">
            <a:avLst/>
          </a:prstGeom>
        </p:spPr>
        <p:txBody>
          <a:bodyPr wrap="square">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mpirun</a:t>
            </a:r>
            <a:r>
              <a:rPr lang="en-US" sz="1600" dirty="0">
                <a:latin typeface="Open Sans" panose="020B0606030504020204" pitchFamily="34" charset="0"/>
                <a:ea typeface="Open Sans" panose="020B0606030504020204" pitchFamily="34" charset="0"/>
                <a:cs typeface="Open Sans" panose="020B0606030504020204" pitchFamily="34" charset="0"/>
              </a:rPr>
              <a:t> --np 16 /</a:t>
            </a:r>
            <a:r>
              <a:rPr lang="en-US" sz="1600" dirty="0" err="1">
                <a:latin typeface="Open Sans" panose="020B0606030504020204" pitchFamily="34" charset="0"/>
                <a:ea typeface="Open Sans" panose="020B0606030504020204" pitchFamily="34" charset="0"/>
                <a:cs typeface="Open Sans" panose="020B0606030504020204" pitchFamily="34" charset="0"/>
              </a:rPr>
              <a:t>naluPath</a:t>
            </a:r>
            <a:r>
              <a:rPr lang="en-US" sz="1600" dirty="0">
                <a:latin typeface="Open Sans" panose="020B0606030504020204" pitchFamily="34" charset="0"/>
                <a:ea typeface="Open Sans" panose="020B0606030504020204" pitchFamily="34" charset="0"/>
                <a:cs typeface="Open Sans" panose="020B0606030504020204" pitchFamily="34" charset="0"/>
              </a:rPr>
              <a:t>/</a:t>
            </a:r>
            <a:r>
              <a:rPr lang="en-US" sz="1600" dirty="0" err="1">
                <a:latin typeface="Open Sans" panose="020B0606030504020204" pitchFamily="34" charset="0"/>
                <a:ea typeface="Open Sans" panose="020B0606030504020204" pitchFamily="34" charset="0"/>
                <a:cs typeface="Open Sans" panose="020B0606030504020204" pitchFamily="34" charset="0"/>
              </a:rPr>
              <a:t>naluX</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input.i</a:t>
            </a:r>
            <a:r>
              <a:rPr lang="en-US" sz="1600" dirty="0">
                <a:latin typeface="Open Sans" panose="020B0606030504020204" pitchFamily="34" charset="0"/>
                <a:ea typeface="Open Sans" panose="020B0606030504020204" pitchFamily="34" charset="0"/>
                <a:cs typeface="Open Sans" panose="020B0606030504020204" pitchFamily="34" charset="0"/>
              </a:rPr>
              <a:t> &amp;</a:t>
            </a:r>
          </a:p>
        </p:txBody>
      </p:sp>
      <p:cxnSp>
        <p:nvCxnSpPr>
          <p:cNvPr id="18" name="Straight Arrow Connector 17">
            <a:extLst>
              <a:ext uri="{FF2B5EF4-FFF2-40B4-BE49-F238E27FC236}">
                <a16:creationId xmlns:a16="http://schemas.microsoft.com/office/drawing/2014/main" id="{EC23EF7E-C8CA-B82E-ADD9-6D36A134749A}"/>
              </a:ext>
            </a:extLst>
          </p:cNvPr>
          <p:cNvCxnSpPr>
            <a:cxnSpLocks/>
          </p:cNvCxnSpPr>
          <p:nvPr/>
        </p:nvCxnSpPr>
        <p:spPr>
          <a:xfrm>
            <a:off x="3391824" y="6298076"/>
            <a:ext cx="518889" cy="17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34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1B81-5000-782F-70C5-5A896E00E744}"/>
              </a:ext>
            </a:extLst>
          </p:cNvPr>
          <p:cNvSpPr>
            <a:spLocks noGrp="1"/>
          </p:cNvSpPr>
          <p:nvPr>
            <p:ph type="title"/>
          </p:nvPr>
        </p:nvSpPr>
        <p:spPr/>
        <p:txBody>
          <a:bodyPr/>
          <a:lstStyle/>
          <a:p>
            <a:r>
              <a:rPr lang="en-US" dirty="0"/>
              <a:t>A Note on Divergence</a:t>
            </a:r>
          </a:p>
        </p:txBody>
      </p:sp>
      <p:sp>
        <p:nvSpPr>
          <p:cNvPr id="3" name="Slide Number Placeholder 2">
            <a:extLst>
              <a:ext uri="{FF2B5EF4-FFF2-40B4-BE49-F238E27FC236}">
                <a16:creationId xmlns:a16="http://schemas.microsoft.com/office/drawing/2014/main" id="{AC91E635-4239-CBA3-3EE7-FD2F3A726DD2}"/>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29545727-02C6-D18A-C13C-FB3905EBBD12}"/>
              </a:ext>
            </a:extLst>
          </p:cNvPr>
          <p:cNvSpPr>
            <a:spLocks noGrp="1"/>
          </p:cNvSpPr>
          <p:nvPr>
            <p:ph sz="quarter" idx="11"/>
          </p:nvPr>
        </p:nvSpPr>
        <p:spPr>
          <a:xfrm>
            <a:off x="647700" y="1409700"/>
            <a:ext cx="6656349" cy="5336788"/>
          </a:xfrm>
        </p:spPr>
        <p:txBody>
          <a:bodyPr/>
          <a:lstStyle/>
          <a:p>
            <a:pPr marL="342900" indent="-342900">
              <a:buFont typeface="Arial" panose="020B0604020202020204" pitchFamily="34" charset="0"/>
              <a:buChar char="•"/>
            </a:pPr>
            <a:r>
              <a:rPr lang="en-US" dirty="0"/>
              <a:t>Whether by design or poor code usage, solution results from CFD analysis for complex applications may diverge. How do I know?</a:t>
            </a:r>
          </a:p>
          <a:p>
            <a:pPr marL="342900" indent="-342900">
              <a:buFont typeface="Arial" panose="020B0604020202020204" pitchFamily="34" charset="0"/>
              <a:buChar char="•"/>
            </a:pPr>
            <a:r>
              <a:rPr lang="en-US" dirty="0"/>
              <a:t>Non-finite residuals, i.e., </a:t>
            </a:r>
            <a:r>
              <a:rPr lang="en-US" dirty="0" err="1"/>
              <a:t>not-a-number:“nan</a:t>
            </a:r>
            <a:r>
              <a:rPr lang="en-US" dirty="0"/>
              <a:t>” (either linear or non-linear), </a:t>
            </a:r>
          </a:p>
          <a:p>
            <a:pPr marL="726948" lvl="1" indent="-342900">
              <a:buFont typeface="Arial" panose="020B0604020202020204" pitchFamily="34" charset="0"/>
              <a:buChar char="•"/>
            </a:pPr>
            <a:r>
              <a:rPr lang="en-US" dirty="0"/>
              <a:t>const double norm = 0.0;</a:t>
            </a:r>
          </a:p>
          <a:p>
            <a:pPr marL="726948" lvl="1" indent="-342900">
              <a:buFont typeface="Arial" panose="020B0604020202020204" pitchFamily="34" charset="0"/>
              <a:buChar char="•"/>
            </a:pPr>
            <a:r>
              <a:rPr lang="en-US" dirty="0"/>
              <a:t>const double flux = rho*u*A/norm;</a:t>
            </a:r>
          </a:p>
          <a:p>
            <a:pPr marL="342900" indent="-342900">
              <a:buFont typeface="Arial" panose="020B0604020202020204" pitchFamily="34" charset="0"/>
              <a:buChar char="•"/>
            </a:pPr>
            <a:r>
              <a:rPr lang="en-US" dirty="0"/>
              <a:t>What if the simulation runs, however, results look very wrong? Typical causes?</a:t>
            </a:r>
          </a:p>
          <a:p>
            <a:pPr marL="726948" lvl="1" indent="-342900">
              <a:buFont typeface="Arial" panose="020B0604020202020204" pitchFamily="34" charset="0"/>
              <a:buChar char="•"/>
            </a:pPr>
            <a:r>
              <a:rPr lang="en-US" dirty="0"/>
              <a:t>Bad initial condition that drives nonlinear solution to diverge</a:t>
            </a:r>
          </a:p>
          <a:p>
            <a:pPr marL="726948" lvl="1" indent="-342900">
              <a:buFont typeface="Arial" panose="020B0604020202020204" pitchFamily="34" charset="0"/>
              <a:buChar char="•"/>
            </a:pPr>
            <a:r>
              <a:rPr lang="en-US" dirty="0"/>
              <a:t>Too large of an initial time step</a:t>
            </a:r>
          </a:p>
          <a:p>
            <a:pPr marL="726948" lvl="1" indent="-342900">
              <a:buFont typeface="Arial" panose="020B0604020202020204" pitchFamily="34" charset="0"/>
              <a:buChar char="•"/>
            </a:pPr>
            <a:r>
              <a:rPr lang="en-US" dirty="0"/>
              <a:t>Poor stabilization, numerical parameters, etc.</a:t>
            </a:r>
          </a:p>
          <a:p>
            <a:pPr marL="726948" lvl="1" indent="-342900">
              <a:buFont typeface="Arial" panose="020B0604020202020204" pitchFamily="34" charset="0"/>
              <a:buChar char="•"/>
            </a:pPr>
            <a:r>
              <a:rPr lang="en-US" dirty="0"/>
              <a:t>Poor time integration</a:t>
            </a:r>
          </a:p>
          <a:p>
            <a:pPr marL="726948" lvl="1" indent="-342900">
              <a:buFont typeface="Arial" panose="020B0604020202020204" pitchFamily="34" charset="0"/>
              <a:buChar char="•"/>
            </a:pPr>
            <a:r>
              <a:rPr lang="en-US" dirty="0"/>
              <a:t>Ph.D. from ICME explaining why…</a:t>
            </a:r>
          </a:p>
          <a:p>
            <a:endParaRPr lang="en-US" dirty="0"/>
          </a:p>
        </p:txBody>
      </p:sp>
      <p:sp>
        <p:nvSpPr>
          <p:cNvPr id="5" name="TextBox 4">
            <a:extLst>
              <a:ext uri="{FF2B5EF4-FFF2-40B4-BE49-F238E27FC236}">
                <a16:creationId xmlns:a16="http://schemas.microsoft.com/office/drawing/2014/main" id="{9CBD436F-AD30-4413-CC4C-EABE8A833D13}"/>
              </a:ext>
            </a:extLst>
          </p:cNvPr>
          <p:cNvSpPr txBox="1"/>
          <p:nvPr/>
        </p:nvSpPr>
        <p:spPr>
          <a:xfrm>
            <a:off x="7886073" y="5178678"/>
            <a:ext cx="2980303" cy="923330"/>
          </a:xfrm>
          <a:prstGeom prst="rect">
            <a:avLst/>
          </a:prstGeom>
          <a:noFill/>
        </p:spPr>
        <p:txBody>
          <a:bodyPr wrap="none" rtlCol="0">
            <a:spAutoFit/>
          </a:bodyPr>
          <a:lstStyle/>
          <a:p>
            <a:r>
              <a:rPr lang="en-US" dirty="0"/>
              <a:t>EBVC flow-past 2D cylinder</a:t>
            </a:r>
          </a:p>
          <a:p>
            <a:r>
              <a:rPr lang="en-US" dirty="0"/>
              <a:t>Top: +NOC</a:t>
            </a:r>
          </a:p>
          <a:p>
            <a:r>
              <a:rPr lang="en-US" dirty="0"/>
              <a:t>Bottom se: -NOC</a:t>
            </a:r>
          </a:p>
        </p:txBody>
      </p:sp>
      <p:pic>
        <p:nvPicPr>
          <p:cNvPr id="6" name="Picture 5">
            <a:extLst>
              <a:ext uri="{FF2B5EF4-FFF2-40B4-BE49-F238E27FC236}">
                <a16:creationId xmlns:a16="http://schemas.microsoft.com/office/drawing/2014/main" id="{45634F3B-21C5-B6EE-1F9C-25AEB4075B27}"/>
              </a:ext>
            </a:extLst>
          </p:cNvPr>
          <p:cNvPicPr>
            <a:picLocks noChangeAspect="1"/>
          </p:cNvPicPr>
          <p:nvPr/>
        </p:nvPicPr>
        <p:blipFill>
          <a:blip r:embed="rId2"/>
          <a:stretch>
            <a:fillRect/>
          </a:stretch>
        </p:blipFill>
        <p:spPr>
          <a:xfrm>
            <a:off x="7547424" y="1876762"/>
            <a:ext cx="3657600" cy="745435"/>
          </a:xfrm>
          <a:prstGeom prst="rect">
            <a:avLst/>
          </a:prstGeom>
        </p:spPr>
      </p:pic>
      <p:pic>
        <p:nvPicPr>
          <p:cNvPr id="7" name="Picture 6">
            <a:extLst>
              <a:ext uri="{FF2B5EF4-FFF2-40B4-BE49-F238E27FC236}">
                <a16:creationId xmlns:a16="http://schemas.microsoft.com/office/drawing/2014/main" id="{E02E4A8B-D35E-E447-27E2-C0BDF3C5C43D}"/>
              </a:ext>
            </a:extLst>
          </p:cNvPr>
          <p:cNvPicPr>
            <a:picLocks noChangeAspect="1"/>
          </p:cNvPicPr>
          <p:nvPr/>
        </p:nvPicPr>
        <p:blipFill>
          <a:blip r:embed="rId3"/>
          <a:stretch>
            <a:fillRect/>
          </a:stretch>
        </p:blipFill>
        <p:spPr>
          <a:xfrm>
            <a:off x="7538280" y="2681098"/>
            <a:ext cx="3675888" cy="749162"/>
          </a:xfrm>
          <a:prstGeom prst="rect">
            <a:avLst/>
          </a:prstGeom>
        </p:spPr>
      </p:pic>
      <p:pic>
        <p:nvPicPr>
          <p:cNvPr id="8" name="Picture 7">
            <a:extLst>
              <a:ext uri="{FF2B5EF4-FFF2-40B4-BE49-F238E27FC236}">
                <a16:creationId xmlns:a16="http://schemas.microsoft.com/office/drawing/2014/main" id="{D214CB8D-83FC-1699-29F5-700CD11B6E25}"/>
              </a:ext>
            </a:extLst>
          </p:cNvPr>
          <p:cNvPicPr>
            <a:picLocks noChangeAspect="1"/>
          </p:cNvPicPr>
          <p:nvPr/>
        </p:nvPicPr>
        <p:blipFill>
          <a:blip r:embed="rId4"/>
          <a:stretch>
            <a:fillRect/>
          </a:stretch>
        </p:blipFill>
        <p:spPr>
          <a:xfrm>
            <a:off x="7538280" y="3489161"/>
            <a:ext cx="3675888" cy="749162"/>
          </a:xfrm>
          <a:prstGeom prst="rect">
            <a:avLst/>
          </a:prstGeom>
        </p:spPr>
      </p:pic>
      <p:pic>
        <p:nvPicPr>
          <p:cNvPr id="9" name="Picture 8">
            <a:extLst>
              <a:ext uri="{FF2B5EF4-FFF2-40B4-BE49-F238E27FC236}">
                <a16:creationId xmlns:a16="http://schemas.microsoft.com/office/drawing/2014/main" id="{431B2BC1-7073-9AD0-F719-D7217C67A49E}"/>
              </a:ext>
            </a:extLst>
          </p:cNvPr>
          <p:cNvPicPr>
            <a:picLocks noChangeAspect="1"/>
          </p:cNvPicPr>
          <p:nvPr/>
        </p:nvPicPr>
        <p:blipFill>
          <a:blip r:embed="rId5"/>
          <a:stretch>
            <a:fillRect/>
          </a:stretch>
        </p:blipFill>
        <p:spPr>
          <a:xfrm>
            <a:off x="7538280" y="4297225"/>
            <a:ext cx="3675888" cy="749162"/>
          </a:xfrm>
          <a:prstGeom prst="rect">
            <a:avLst/>
          </a:prstGeom>
        </p:spPr>
      </p:pic>
    </p:spTree>
    <p:extLst>
      <p:ext uri="{BB962C8B-B14F-4D97-AF65-F5344CB8AC3E}">
        <p14:creationId xmlns:p14="http://schemas.microsoft.com/office/powerpoint/2010/main" val="38407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9E0B-6805-D87D-DA89-C3BFDAC1A336}"/>
              </a:ext>
            </a:extLst>
          </p:cNvPr>
          <p:cNvSpPr>
            <a:spLocks noGrp="1"/>
          </p:cNvSpPr>
          <p:nvPr>
            <p:ph type="title"/>
          </p:nvPr>
        </p:nvSpPr>
        <p:spPr/>
        <p:txBody>
          <a:bodyPr/>
          <a:lstStyle/>
          <a:p>
            <a:r>
              <a:rPr lang="en-US" dirty="0"/>
              <a:t>Test Case Input Files</a:t>
            </a:r>
          </a:p>
        </p:txBody>
      </p:sp>
      <p:sp>
        <p:nvSpPr>
          <p:cNvPr id="3" name="Slide Number Placeholder 2">
            <a:extLst>
              <a:ext uri="{FF2B5EF4-FFF2-40B4-BE49-F238E27FC236}">
                <a16:creationId xmlns:a16="http://schemas.microsoft.com/office/drawing/2014/main" id="{C38315EB-6767-BC15-9F72-49DA564648A9}"/>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D3FAAB30-1C99-9B16-C6C6-571057CD0BE0}"/>
              </a:ext>
            </a:extLst>
          </p:cNvPr>
          <p:cNvSpPr>
            <a:spLocks noGrp="1"/>
          </p:cNvSpPr>
          <p:nvPr>
            <p:ph sz="quarter" idx="11"/>
          </p:nvPr>
        </p:nvSpPr>
        <p:spPr/>
        <p:txBody>
          <a:bodyPr>
            <a:normAutofit/>
          </a:bodyPr>
          <a:lstStyle/>
          <a:p>
            <a:pPr marL="285750" lvl="1" indent="-285750">
              <a:spcBef>
                <a:spcPts val="900"/>
              </a:spcBef>
              <a:spcAft>
                <a:spcPts val="150"/>
              </a:spcAft>
              <a:buSzPct val="100000"/>
              <a:buFont typeface="Arial" panose="020B0604020202020204" pitchFamily="34" charset="0"/>
              <a:buChar char="•"/>
            </a:pPr>
            <a:r>
              <a:rPr lang="en-US" sz="2000" dirty="0"/>
              <a:t>Input files are part of the </a:t>
            </a:r>
            <a:r>
              <a:rPr lang="en-US" sz="2000" dirty="0" err="1"/>
              <a:t>Nalu</a:t>
            </a:r>
            <a:r>
              <a:rPr lang="en-US" sz="2000" dirty="0"/>
              <a:t> regression test suite: </a:t>
            </a:r>
            <a:r>
              <a:rPr lang="en-US" sz="2000" dirty="0" err="1"/>
              <a:t>Nalu</a:t>
            </a:r>
            <a:r>
              <a:rPr lang="en-US" sz="2000" dirty="0"/>
              <a:t>/</a:t>
            </a:r>
            <a:r>
              <a:rPr lang="en-US" sz="2000" dirty="0" err="1"/>
              <a:t>reg_test</a:t>
            </a:r>
            <a:r>
              <a:rPr lang="en-US" sz="2000" dirty="0"/>
              <a:t>/</a:t>
            </a:r>
            <a:r>
              <a:rPr lang="en-US" sz="2000" dirty="0" err="1"/>
              <a:t>test_files</a:t>
            </a:r>
            <a:endParaRPr lang="en-US" sz="2000" dirty="0"/>
          </a:p>
          <a:p>
            <a:pPr marL="285750" lvl="1" indent="-285750">
              <a:spcBef>
                <a:spcPts val="900"/>
              </a:spcBef>
              <a:spcAft>
                <a:spcPts val="150"/>
              </a:spcAft>
              <a:buSzPct val="100000"/>
              <a:buFont typeface="Arial" panose="020B0604020202020204" pitchFamily="34" charset="0"/>
              <a:buChar char="•"/>
            </a:pPr>
            <a:r>
              <a:rPr lang="en-US" sz="2000" dirty="0"/>
              <a:t>Mesh files are found under: </a:t>
            </a:r>
            <a:r>
              <a:rPr lang="en-US" sz="2000" dirty="0" err="1"/>
              <a:t>Nalu</a:t>
            </a:r>
            <a:r>
              <a:rPr lang="en-US" sz="2000" dirty="0"/>
              <a:t>/</a:t>
            </a:r>
            <a:r>
              <a:rPr lang="en-US" sz="2000" dirty="0" err="1"/>
              <a:t>reg_test</a:t>
            </a:r>
            <a:r>
              <a:rPr lang="en-US" sz="2000" dirty="0"/>
              <a:t>/mesh</a:t>
            </a:r>
          </a:p>
          <a:p>
            <a:pPr marL="285750" lvl="1" indent="-285750">
              <a:spcBef>
                <a:spcPts val="900"/>
              </a:spcBef>
              <a:spcAft>
                <a:spcPts val="150"/>
              </a:spcAft>
              <a:buSzPct val="100000"/>
              <a:buFont typeface="Arial" panose="020B0604020202020204" pitchFamily="34" charset="0"/>
              <a:buChar char="•"/>
            </a:pPr>
            <a:r>
              <a:rPr lang="en-US" sz="2000" dirty="0"/>
              <a:t>Formally, /mesh is a git submodule</a:t>
            </a:r>
          </a:p>
          <a:p>
            <a:pPr marL="285750" lvl="1" indent="-285750">
              <a:spcBef>
                <a:spcPts val="900"/>
              </a:spcBef>
              <a:spcAft>
                <a:spcPts val="150"/>
              </a:spcAft>
              <a:buSzPct val="100000"/>
              <a:buFont typeface="Arial" panose="020B0604020202020204" pitchFamily="34" charset="0"/>
              <a:buChar char="•"/>
            </a:pPr>
            <a:endParaRPr lang="en-US" sz="2000" dirty="0"/>
          </a:p>
          <a:p>
            <a:pPr marL="0" lvl="1" indent="0">
              <a:spcBef>
                <a:spcPts val="900"/>
              </a:spcBef>
              <a:spcAft>
                <a:spcPts val="150"/>
              </a:spcAft>
              <a:buSzPct val="100000"/>
              <a:buNone/>
            </a:pPr>
            <a:r>
              <a:rPr lang="en-US" sz="2000" dirty="0"/>
              <a:t>Test Cases Highlighted:</a:t>
            </a:r>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dgNonConformalThreeBlade</a:t>
            </a:r>
            <a:endParaRPr lang="en-US" sz="2000" dirty="0"/>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fluidsPmrChtPeriodic</a:t>
            </a:r>
            <a:endParaRPr lang="en-US" sz="2000" dirty="0"/>
          </a:p>
          <a:p>
            <a:endParaRPr lang="en-US" dirty="0"/>
          </a:p>
        </p:txBody>
      </p:sp>
      <p:sp>
        <p:nvSpPr>
          <p:cNvPr id="5" name="TextBox 4">
            <a:extLst>
              <a:ext uri="{FF2B5EF4-FFF2-40B4-BE49-F238E27FC236}">
                <a16:creationId xmlns:a16="http://schemas.microsoft.com/office/drawing/2014/main" id="{A36BA7C3-B0E5-F423-2858-15BF1B99C44B}"/>
              </a:ext>
            </a:extLst>
          </p:cNvPr>
          <p:cNvSpPr txBox="1"/>
          <p:nvPr/>
        </p:nvSpPr>
        <p:spPr>
          <a:xfrm>
            <a:off x="1309581" y="4756529"/>
            <a:ext cx="8252837" cy="369332"/>
          </a:xfrm>
          <a:prstGeom prst="rect">
            <a:avLst/>
          </a:prstGeom>
          <a:noFill/>
        </p:spPr>
        <p:txBody>
          <a:bodyPr wrap="none" rtlCol="0">
            <a:spAutoFit/>
          </a:bodyPr>
          <a:lstStyle/>
          <a:p>
            <a:r>
              <a:rPr lang="en-US" dirty="0"/>
              <a:t>Resource: https://</a:t>
            </a:r>
            <a:r>
              <a:rPr lang="en-US" dirty="0" err="1"/>
              <a:t>nalu.readthedocs.io</a:t>
            </a:r>
            <a:r>
              <a:rPr lang="en-US" dirty="0"/>
              <a:t>/</a:t>
            </a:r>
            <a:r>
              <a:rPr lang="en-US" dirty="0" err="1"/>
              <a:t>en</a:t>
            </a:r>
            <a:r>
              <a:rPr lang="en-US" dirty="0"/>
              <a:t>/latest/source/theory/</a:t>
            </a:r>
            <a:r>
              <a:rPr lang="en-US" dirty="0" err="1"/>
              <a:t>index.html</a:t>
            </a:r>
            <a:endParaRPr lang="en-US" dirty="0"/>
          </a:p>
        </p:txBody>
      </p:sp>
    </p:spTree>
    <p:extLst>
      <p:ext uri="{BB962C8B-B14F-4D97-AF65-F5344CB8AC3E}">
        <p14:creationId xmlns:p14="http://schemas.microsoft.com/office/powerpoint/2010/main" val="185770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98FC-3C5A-F729-5126-40ACED58F3B7}"/>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E907217C-CD93-36B4-9384-8F2D2A13196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0D2D0D0B-4F16-B6E0-C043-AB7FCCC437F6}"/>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Flow past rotating square blades (Re = 10,000)</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with constant properties</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Inflow, open, symmetry, DG/CVFEM interface</a:t>
            </a:r>
          </a:p>
          <a:p>
            <a:endParaRPr lang="en-US" dirty="0"/>
          </a:p>
        </p:txBody>
      </p:sp>
      <p:pic>
        <p:nvPicPr>
          <p:cNvPr id="5" name="Picture 4">
            <a:extLst>
              <a:ext uri="{FF2B5EF4-FFF2-40B4-BE49-F238E27FC236}">
                <a16:creationId xmlns:a16="http://schemas.microsoft.com/office/drawing/2014/main" id="{F2D19E0A-E411-80A8-0059-08C9BC83132E}"/>
              </a:ext>
            </a:extLst>
          </p:cNvPr>
          <p:cNvPicPr>
            <a:picLocks noChangeAspect="1"/>
          </p:cNvPicPr>
          <p:nvPr/>
        </p:nvPicPr>
        <p:blipFill rotWithShape="1">
          <a:blip r:embed="rId4"/>
          <a:srcRect l="15336" t="18605" r="15969"/>
          <a:stretch/>
        </p:blipFill>
        <p:spPr>
          <a:xfrm>
            <a:off x="6704111" y="3849259"/>
            <a:ext cx="2068286" cy="1860668"/>
          </a:xfrm>
          <a:prstGeom prst="rect">
            <a:avLst/>
          </a:prstGeom>
        </p:spPr>
      </p:pic>
      <p:pic>
        <p:nvPicPr>
          <p:cNvPr id="6" name="Picture 5">
            <a:extLst>
              <a:ext uri="{FF2B5EF4-FFF2-40B4-BE49-F238E27FC236}">
                <a16:creationId xmlns:a16="http://schemas.microsoft.com/office/drawing/2014/main" id="{0CABE010-F376-A47E-79C4-ABA687B85757}"/>
              </a:ext>
            </a:extLst>
          </p:cNvPr>
          <p:cNvPicPr>
            <a:picLocks noChangeAspect="1"/>
          </p:cNvPicPr>
          <p:nvPr/>
        </p:nvPicPr>
        <p:blipFill rotWithShape="1">
          <a:blip r:embed="rId5"/>
          <a:srcRect l="11274" r="15830"/>
          <a:stretch/>
        </p:blipFill>
        <p:spPr>
          <a:xfrm>
            <a:off x="6925514" y="1115842"/>
            <a:ext cx="3211760" cy="2379603"/>
          </a:xfrm>
          <a:prstGeom prst="rect">
            <a:avLst/>
          </a:prstGeom>
        </p:spPr>
      </p:pic>
      <p:sp>
        <p:nvSpPr>
          <p:cNvPr id="7" name="TextBox 6">
            <a:extLst>
              <a:ext uri="{FF2B5EF4-FFF2-40B4-BE49-F238E27FC236}">
                <a16:creationId xmlns:a16="http://schemas.microsoft.com/office/drawing/2014/main" id="{507C4A50-3D2E-C5EB-08AD-AC394B72FC06}"/>
              </a:ext>
            </a:extLst>
          </p:cNvPr>
          <p:cNvSpPr txBox="1"/>
          <p:nvPr/>
        </p:nvSpPr>
        <p:spPr>
          <a:xfrm>
            <a:off x="1548607" y="6407150"/>
            <a:ext cx="7169335" cy="646331"/>
          </a:xfrm>
          <a:prstGeom prst="rect">
            <a:avLst/>
          </a:prstGeom>
          <a:noFill/>
        </p:spPr>
        <p:txBody>
          <a:bodyPr wrap="none" rtlCol="0">
            <a:spAutoFit/>
          </a:bodyPr>
          <a:lstStyle/>
          <a:p>
            <a:r>
              <a:rPr lang="en-US" dirty="0"/>
              <a:t>&gt;</a:t>
            </a:r>
            <a:r>
              <a:rPr lang="en-US" dirty="0" err="1"/>
              <a:t>mpirun</a:t>
            </a:r>
            <a:r>
              <a:rPr lang="en-US" dirty="0"/>
              <a:t> --np 4 /</a:t>
            </a:r>
            <a:r>
              <a:rPr lang="en-US" dirty="0" err="1"/>
              <a:t>naluPath</a:t>
            </a:r>
            <a:r>
              <a:rPr lang="en-US" dirty="0"/>
              <a:t>/</a:t>
            </a:r>
            <a:r>
              <a:rPr lang="en-US" dirty="0" err="1"/>
              <a:t>naluX</a:t>
            </a:r>
            <a:r>
              <a:rPr lang="en-US" dirty="0"/>
              <a:t> -</a:t>
            </a:r>
            <a:r>
              <a:rPr lang="en-US" dirty="0" err="1"/>
              <a:t>i</a:t>
            </a:r>
            <a:r>
              <a:rPr lang="en-US" dirty="0"/>
              <a:t> </a:t>
            </a:r>
            <a:r>
              <a:rPr lang="en-US" dirty="0" err="1"/>
              <a:t>dgNonConformalThreeBlade.i</a:t>
            </a:r>
            <a:r>
              <a:rPr lang="en-US" dirty="0"/>
              <a:t> &amp;</a:t>
            </a:r>
          </a:p>
          <a:p>
            <a:endParaRPr lang="en-US" dirty="0"/>
          </a:p>
        </p:txBody>
      </p:sp>
      <p:pic>
        <p:nvPicPr>
          <p:cNvPr id="8" name="dgNonConformalThreeBlade_Z.mp4">
            <a:hlinkClick r:id="" action="ppaction://media"/>
            <a:extLst>
              <a:ext uri="{FF2B5EF4-FFF2-40B4-BE49-F238E27FC236}">
                <a16:creationId xmlns:a16="http://schemas.microsoft.com/office/drawing/2014/main" id="{389802E8-27ED-C0BB-3195-B467E6EF5C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66761" y="3631023"/>
            <a:ext cx="5184328" cy="2686670"/>
          </a:xfrm>
          <a:prstGeom prst="rect">
            <a:avLst/>
          </a:prstGeom>
        </p:spPr>
      </p:pic>
      <p:sp>
        <p:nvSpPr>
          <p:cNvPr id="9" name="TextBox 8">
            <a:extLst>
              <a:ext uri="{FF2B5EF4-FFF2-40B4-BE49-F238E27FC236}">
                <a16:creationId xmlns:a16="http://schemas.microsoft.com/office/drawing/2014/main" id="{8A8563D9-72CD-99F3-0ECE-06F97B728B55}"/>
              </a:ext>
            </a:extLst>
          </p:cNvPr>
          <p:cNvSpPr txBox="1"/>
          <p:nvPr/>
        </p:nvSpPr>
        <p:spPr>
          <a:xfrm>
            <a:off x="7638348" y="3409010"/>
            <a:ext cx="2084032" cy="369332"/>
          </a:xfrm>
          <a:prstGeom prst="rect">
            <a:avLst/>
          </a:prstGeom>
          <a:noFill/>
        </p:spPr>
        <p:txBody>
          <a:bodyPr wrap="none" rtlCol="0">
            <a:spAutoFit/>
          </a:bodyPr>
          <a:lstStyle/>
          <a:p>
            <a:r>
              <a:rPr lang="en-US" dirty="0"/>
              <a:t>Domino, JCP, 2018</a:t>
            </a:r>
          </a:p>
        </p:txBody>
      </p:sp>
      <p:pic>
        <p:nvPicPr>
          <p:cNvPr id="10" name="Picture 9">
            <a:extLst>
              <a:ext uri="{FF2B5EF4-FFF2-40B4-BE49-F238E27FC236}">
                <a16:creationId xmlns:a16="http://schemas.microsoft.com/office/drawing/2014/main" id="{35916693-9681-AF6C-9E40-DC168294EF22}"/>
              </a:ext>
            </a:extLst>
          </p:cNvPr>
          <p:cNvPicPr>
            <a:picLocks noChangeAspect="1"/>
          </p:cNvPicPr>
          <p:nvPr/>
        </p:nvPicPr>
        <p:blipFill rotWithShape="1">
          <a:blip r:embed="rId7"/>
          <a:srcRect l="16023" t="18561" r="14759"/>
          <a:stretch/>
        </p:blipFill>
        <p:spPr>
          <a:xfrm>
            <a:off x="7981905" y="4482947"/>
            <a:ext cx="2084033" cy="1861690"/>
          </a:xfrm>
          <a:prstGeom prst="rect">
            <a:avLst/>
          </a:prstGeom>
        </p:spPr>
      </p:pic>
    </p:spTree>
    <p:extLst>
      <p:ext uri="{BB962C8B-B14F-4D97-AF65-F5344CB8AC3E}">
        <p14:creationId xmlns:p14="http://schemas.microsoft.com/office/powerpoint/2010/main" val="35830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5D7C3E-FBC0-0E8D-9F40-29D232CBC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214" y="1222809"/>
            <a:ext cx="6786292" cy="5515911"/>
          </a:xfrm>
          <a:prstGeom prst="rect">
            <a:avLst/>
          </a:prstGeom>
        </p:spPr>
      </p:pic>
      <p:sp>
        <p:nvSpPr>
          <p:cNvPr id="2" name="Title 1">
            <a:extLst>
              <a:ext uri="{FF2B5EF4-FFF2-40B4-BE49-F238E27FC236}">
                <a16:creationId xmlns:a16="http://schemas.microsoft.com/office/drawing/2014/main" id="{91E3D4CB-8028-232C-5E91-9A518F0FD1DF}"/>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80C6C6DD-C011-3F9D-B2DD-E5A2999437E4}"/>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6" name="TextBox 5">
            <a:extLst>
              <a:ext uri="{FF2B5EF4-FFF2-40B4-BE49-F238E27FC236}">
                <a16:creationId xmlns:a16="http://schemas.microsoft.com/office/drawing/2014/main" id="{605684A2-C15B-A035-D4AF-2137A04C2462}"/>
              </a:ext>
            </a:extLst>
          </p:cNvPr>
          <p:cNvSpPr txBox="1"/>
          <p:nvPr/>
        </p:nvSpPr>
        <p:spPr>
          <a:xfrm>
            <a:off x="9229986" y="1263214"/>
            <a:ext cx="1295547" cy="369332"/>
          </a:xfrm>
          <a:prstGeom prst="rect">
            <a:avLst/>
          </a:prstGeom>
          <a:noFill/>
        </p:spPr>
        <p:txBody>
          <a:bodyPr wrap="square" rtlCol="0">
            <a:spAutoFit/>
          </a:bodyPr>
          <a:lstStyle/>
          <a:p>
            <a:r>
              <a:rPr lang="en-US" dirty="0" err="1">
                <a:latin typeface="Symbol" pitchFamily="2" charset="2"/>
              </a:rPr>
              <a:t>g</a:t>
            </a:r>
            <a:r>
              <a:rPr lang="en-US" baseline="-25000" dirty="0" err="1"/>
              <a:t>i</a:t>
            </a:r>
            <a:r>
              <a:rPr lang="en-US" dirty="0"/>
              <a:t> for BDF2</a:t>
            </a:r>
          </a:p>
        </p:txBody>
      </p:sp>
      <p:cxnSp>
        <p:nvCxnSpPr>
          <p:cNvPr id="7" name="Straight Arrow Connector 6">
            <a:extLst>
              <a:ext uri="{FF2B5EF4-FFF2-40B4-BE49-F238E27FC236}">
                <a16:creationId xmlns:a16="http://schemas.microsoft.com/office/drawing/2014/main" id="{85E49E0F-EBA1-EE57-79A9-BD683C4EF0E2}"/>
              </a:ext>
            </a:extLst>
          </p:cNvPr>
          <p:cNvCxnSpPr>
            <a:cxnSpLocks/>
          </p:cNvCxnSpPr>
          <p:nvPr/>
        </p:nvCxnSpPr>
        <p:spPr>
          <a:xfrm flipH="1" flipV="1">
            <a:off x="8181687" y="1458834"/>
            <a:ext cx="764087" cy="1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C9E9B-E1DC-DC29-776B-4475D7AD8A9E}"/>
              </a:ext>
            </a:extLst>
          </p:cNvPr>
          <p:cNvSpPr txBox="1"/>
          <p:nvPr/>
        </p:nvSpPr>
        <p:spPr>
          <a:xfrm>
            <a:off x="339139" y="1559613"/>
            <a:ext cx="944489" cy="369332"/>
          </a:xfrm>
          <a:prstGeom prst="rect">
            <a:avLst/>
          </a:prstGeom>
          <a:noFill/>
        </p:spPr>
        <p:txBody>
          <a:bodyPr wrap="none" rtlCol="0">
            <a:spAutoFit/>
          </a:bodyPr>
          <a:lstStyle/>
          <a:p>
            <a:r>
              <a:rPr lang="en-US" dirty="0" err="1"/>
              <a:t>U</a:t>
            </a:r>
            <a:r>
              <a:rPr lang="en-US" dirty="0" err="1">
                <a:latin typeface="Symbol" pitchFamily="2" charset="2"/>
              </a:rPr>
              <a:t>D</a:t>
            </a:r>
            <a:r>
              <a:rPr lang="en-US" dirty="0" err="1"/>
              <a:t>t</a:t>
            </a:r>
            <a:r>
              <a:rPr lang="en-US" dirty="0"/>
              <a:t>/</a:t>
            </a:r>
            <a:r>
              <a:rPr lang="en-US" dirty="0" err="1">
                <a:latin typeface="Symbol" pitchFamily="2" charset="2"/>
              </a:rPr>
              <a:t>D</a:t>
            </a:r>
            <a:r>
              <a:rPr lang="en-US" dirty="0" err="1"/>
              <a:t>x</a:t>
            </a:r>
            <a:endParaRPr lang="en-US" dirty="0"/>
          </a:p>
        </p:txBody>
      </p:sp>
      <p:cxnSp>
        <p:nvCxnSpPr>
          <p:cNvPr id="10" name="Straight Arrow Connector 9">
            <a:extLst>
              <a:ext uri="{FF2B5EF4-FFF2-40B4-BE49-F238E27FC236}">
                <a16:creationId xmlns:a16="http://schemas.microsoft.com/office/drawing/2014/main" id="{13C8E624-2919-4DAB-EA5C-934FF8453B68}"/>
              </a:ext>
            </a:extLst>
          </p:cNvPr>
          <p:cNvCxnSpPr>
            <a:cxnSpLocks/>
          </p:cNvCxnSpPr>
          <p:nvPr/>
        </p:nvCxnSpPr>
        <p:spPr>
          <a:xfrm flipH="1" flipV="1">
            <a:off x="5453775" y="1852441"/>
            <a:ext cx="521754" cy="314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12EE0B-8B63-0155-61CD-A0FEB3FE98B2}"/>
              </a:ext>
            </a:extLst>
          </p:cNvPr>
          <p:cNvSpPr txBox="1"/>
          <p:nvPr/>
        </p:nvSpPr>
        <p:spPr>
          <a:xfrm>
            <a:off x="6124961" y="1950915"/>
            <a:ext cx="1088183" cy="369332"/>
          </a:xfrm>
          <a:prstGeom prst="rect">
            <a:avLst/>
          </a:prstGeom>
          <a:noFill/>
        </p:spPr>
        <p:txBody>
          <a:bodyPr wrap="none" rtlCol="0">
            <a:spAutoFit/>
          </a:bodyPr>
          <a:lstStyle/>
          <a:p>
            <a:r>
              <a:rPr lang="en-US" dirty="0">
                <a:latin typeface="Symbol" pitchFamily="2" charset="2"/>
              </a:rPr>
              <a:t>r </a:t>
            </a:r>
            <a:r>
              <a:rPr lang="en-US" dirty="0"/>
              <a:t>U L / </a:t>
            </a:r>
            <a:r>
              <a:rPr lang="en-US" dirty="0">
                <a:latin typeface="Symbol" pitchFamily="2" charset="2"/>
              </a:rPr>
              <a:t>m</a:t>
            </a:r>
            <a:endParaRPr lang="en-US" dirty="0"/>
          </a:p>
        </p:txBody>
      </p:sp>
      <p:sp>
        <p:nvSpPr>
          <p:cNvPr id="13" name="TextBox 12">
            <a:extLst>
              <a:ext uri="{FF2B5EF4-FFF2-40B4-BE49-F238E27FC236}">
                <a16:creationId xmlns:a16="http://schemas.microsoft.com/office/drawing/2014/main" id="{E1DA2A88-2ED8-5F23-A248-1B7007288EA2}"/>
              </a:ext>
            </a:extLst>
          </p:cNvPr>
          <p:cNvSpPr txBox="1"/>
          <p:nvPr/>
        </p:nvSpPr>
        <p:spPr>
          <a:xfrm>
            <a:off x="339139" y="2539136"/>
            <a:ext cx="1202573" cy="646331"/>
          </a:xfrm>
          <a:prstGeom prst="rect">
            <a:avLst/>
          </a:prstGeom>
          <a:noFill/>
        </p:spPr>
        <p:txBody>
          <a:bodyPr wrap="none" rtlCol="0">
            <a:spAutoFit/>
          </a:bodyPr>
          <a:lstStyle/>
          <a:p>
            <a:pPr algn="ctr"/>
            <a:r>
              <a:rPr lang="en-US" dirty="0"/>
              <a:t>Nonlinear</a:t>
            </a:r>
          </a:p>
          <a:p>
            <a:pPr algn="ctr"/>
            <a:r>
              <a:rPr lang="en-US" dirty="0"/>
              <a:t>iterations</a:t>
            </a:r>
          </a:p>
        </p:txBody>
      </p:sp>
      <p:cxnSp>
        <p:nvCxnSpPr>
          <p:cNvPr id="14" name="Straight Arrow Connector 13">
            <a:extLst>
              <a:ext uri="{FF2B5EF4-FFF2-40B4-BE49-F238E27FC236}">
                <a16:creationId xmlns:a16="http://schemas.microsoft.com/office/drawing/2014/main" id="{0910F1F4-10B0-E19A-51A9-1B0AC1432C9F}"/>
              </a:ext>
            </a:extLst>
          </p:cNvPr>
          <p:cNvCxnSpPr>
            <a:cxnSpLocks/>
          </p:cNvCxnSpPr>
          <p:nvPr/>
        </p:nvCxnSpPr>
        <p:spPr>
          <a:xfrm>
            <a:off x="1654828" y="4112830"/>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4C4640-BC77-845B-2858-5FE22227A774}"/>
              </a:ext>
            </a:extLst>
          </p:cNvPr>
          <p:cNvSpPr txBox="1"/>
          <p:nvPr/>
        </p:nvSpPr>
        <p:spPr>
          <a:xfrm>
            <a:off x="339139" y="3928164"/>
            <a:ext cx="1215397" cy="369332"/>
          </a:xfrm>
          <a:prstGeom prst="rect">
            <a:avLst/>
          </a:prstGeom>
          <a:noFill/>
        </p:spPr>
        <p:txBody>
          <a:bodyPr wrap="none" rtlCol="0">
            <a:spAutoFit/>
          </a:bodyPr>
          <a:lstStyle/>
          <a:p>
            <a:r>
              <a:rPr lang="en-US" dirty="0"/>
              <a:t>Equations</a:t>
            </a:r>
          </a:p>
        </p:txBody>
      </p:sp>
      <p:sp>
        <p:nvSpPr>
          <p:cNvPr id="16" name="TextBox 15">
            <a:extLst>
              <a:ext uri="{FF2B5EF4-FFF2-40B4-BE49-F238E27FC236}">
                <a16:creationId xmlns:a16="http://schemas.microsoft.com/office/drawing/2014/main" id="{DC701C2B-FBB3-337E-BC54-F4721E570E1A}"/>
              </a:ext>
            </a:extLst>
          </p:cNvPr>
          <p:cNvSpPr txBox="1"/>
          <p:nvPr/>
        </p:nvSpPr>
        <p:spPr>
          <a:xfrm>
            <a:off x="339139" y="5601921"/>
            <a:ext cx="914289" cy="369332"/>
          </a:xfrm>
          <a:prstGeom prst="rect">
            <a:avLst/>
          </a:prstGeom>
          <a:noFill/>
        </p:spPr>
        <p:txBody>
          <a:bodyPr wrap="none" rtlCol="0">
            <a:spAutoFit/>
          </a:bodyPr>
          <a:lstStyle/>
          <a:p>
            <a:r>
              <a:rPr lang="en-US" dirty="0"/>
              <a:t>Review</a:t>
            </a:r>
          </a:p>
        </p:txBody>
      </p:sp>
      <p:cxnSp>
        <p:nvCxnSpPr>
          <p:cNvPr id="28" name="Straight Arrow Connector 27">
            <a:extLst>
              <a:ext uri="{FF2B5EF4-FFF2-40B4-BE49-F238E27FC236}">
                <a16:creationId xmlns:a16="http://schemas.microsoft.com/office/drawing/2014/main" id="{06D5C2C2-9990-14C5-76E4-A247656AD3C1}"/>
              </a:ext>
            </a:extLst>
          </p:cNvPr>
          <p:cNvCxnSpPr>
            <a:cxnSpLocks/>
          </p:cNvCxnSpPr>
          <p:nvPr/>
        </p:nvCxnSpPr>
        <p:spPr>
          <a:xfrm>
            <a:off x="1654828" y="271539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F653E2-EEA4-ED2C-2938-38D1CF3E0EB3}"/>
              </a:ext>
            </a:extLst>
          </p:cNvPr>
          <p:cNvCxnSpPr>
            <a:cxnSpLocks/>
          </p:cNvCxnSpPr>
          <p:nvPr/>
        </p:nvCxnSpPr>
        <p:spPr>
          <a:xfrm>
            <a:off x="1654828" y="1767413"/>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DB3A0E-4731-0D1A-1FEA-860B21027B99}"/>
              </a:ext>
            </a:extLst>
          </p:cNvPr>
          <p:cNvCxnSpPr>
            <a:cxnSpLocks/>
          </p:cNvCxnSpPr>
          <p:nvPr/>
        </p:nvCxnSpPr>
        <p:spPr>
          <a:xfrm>
            <a:off x="1654828" y="581506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72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err="1"/>
              <a:t>Nalu</a:t>
            </a:r>
            <a:r>
              <a:rPr lang="en-US" dirty="0"/>
              <a:t> Technology Origination: Advanced Simulation and Computing project (</a:t>
            </a:r>
            <a:r>
              <a:rPr lang="en-US"/>
              <a:t>NNSA) </a:t>
            </a:r>
          </a:p>
          <a:p>
            <a:pPr marL="342900" indent="-342900">
              <a:buFont typeface="Arial" panose="020B0604020202020204" pitchFamily="34" charset="0"/>
              <a:buChar char="•"/>
            </a:pPr>
            <a:r>
              <a:rPr lang="en-US" dirty="0"/>
              <a:t>Beyond the 32-bit Limit</a:t>
            </a:r>
          </a:p>
          <a:p>
            <a:pPr marL="342900" indent="-342900">
              <a:buFont typeface="Arial" panose="020B0604020202020204" pitchFamily="34" charset="0"/>
              <a:buChar char="•"/>
            </a:pPr>
            <a:r>
              <a:rPr lang="en-US" dirty="0"/>
              <a:t>Supported Physics</a:t>
            </a:r>
          </a:p>
          <a:p>
            <a:pPr marL="342900" indent="-342900">
              <a:buFont typeface="Arial" panose="020B0604020202020204" pitchFamily="34" charset="0"/>
              <a:buChar char="•"/>
            </a:pPr>
            <a:r>
              <a:rPr lang="en-US" dirty="0"/>
              <a:t>Supported </a:t>
            </a:r>
            <a:r>
              <a:rPr lang="en-US" dirty="0" err="1"/>
              <a:t>Numerics</a:t>
            </a:r>
            <a:endParaRPr lang="en-US" dirty="0"/>
          </a:p>
          <a:p>
            <a:pPr marL="342900" indent="-342900">
              <a:buFont typeface="Arial" panose="020B0604020202020204" pitchFamily="34" charset="0"/>
              <a:buChar char="•"/>
            </a:pPr>
            <a:r>
              <a:rPr lang="en-US" dirty="0"/>
              <a:t>Low- and High-order</a:t>
            </a:r>
          </a:p>
          <a:p>
            <a:pPr marL="342900" indent="-342900">
              <a:buFont typeface="Arial" panose="020B0604020202020204" pitchFamily="34" charset="0"/>
              <a:buChar char="•"/>
            </a:pPr>
            <a:r>
              <a:rPr lang="en-US" dirty="0"/>
              <a:t>Moving Mesh (Sliding and Overset)</a:t>
            </a:r>
          </a:p>
          <a:p>
            <a:pPr marL="342900" indent="-342900">
              <a:buFont typeface="Arial" panose="020B0604020202020204" pitchFamily="34" charset="0"/>
              <a:buChar char="•"/>
            </a:pPr>
            <a:r>
              <a:rPr lang="en-US" dirty="0"/>
              <a:t>Multiphysics</a:t>
            </a:r>
          </a:p>
          <a:p>
            <a:pPr marL="726948" lvl="1" indent="-342900">
              <a:buFont typeface="Arial" panose="020B0604020202020204" pitchFamily="34" charset="0"/>
              <a:buChar char="•"/>
            </a:pPr>
            <a:r>
              <a:rPr lang="en-US" dirty="0"/>
              <a:t>Fluid Structure Interaction </a:t>
            </a:r>
          </a:p>
          <a:p>
            <a:pPr marL="726948" lvl="1" indent="-342900">
              <a:buFont typeface="Arial" panose="020B0604020202020204" pitchFamily="34" charset="0"/>
              <a:buChar char="•"/>
            </a:pPr>
            <a:r>
              <a:rPr lang="en-US" dirty="0"/>
              <a:t>Conjugate Heat Transfer (CHT)</a:t>
            </a:r>
          </a:p>
          <a:p>
            <a:pPr marL="726948" lvl="1" indent="-342900">
              <a:buFont typeface="Arial" panose="020B0604020202020204" pitchFamily="34" charset="0"/>
              <a:buChar char="•"/>
            </a:pPr>
            <a:r>
              <a:rPr lang="en-US" dirty="0"/>
              <a:t>Participating Media Radiation</a:t>
            </a:r>
          </a:p>
          <a:p>
            <a:pPr marL="726948" lvl="1" indent="-342900">
              <a:buFont typeface="Arial" panose="020B0604020202020204" pitchFamily="34" charset="0"/>
              <a:buChar char="•"/>
            </a:pPr>
            <a:r>
              <a:rPr lang="en-US" dirty="0"/>
              <a:t>Examples</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02BA-4230-CCA3-058A-CE08FAC6FF69}"/>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fluidsPmrChtPeriodic</a:t>
            </a:r>
            <a:endParaRPr lang="en-US" dirty="0"/>
          </a:p>
        </p:txBody>
      </p:sp>
      <p:sp>
        <p:nvSpPr>
          <p:cNvPr id="3" name="Slide Number Placeholder 2">
            <a:extLst>
              <a:ext uri="{FF2B5EF4-FFF2-40B4-BE49-F238E27FC236}">
                <a16:creationId xmlns:a16="http://schemas.microsoft.com/office/drawing/2014/main" id="{7780A186-3C92-EB13-4A96-241D3617FB04}"/>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B19C3DF6-D280-32CA-25B3-AC3AF80AE18C}"/>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Uniformly emitting/absorbing participating media radiation (PMR) conjugate heat transfer (CHT) with buoyancy</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ideal gas </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Wall, periodic</a:t>
            </a:r>
          </a:p>
          <a:p>
            <a:endParaRPr lang="en-US" dirty="0"/>
          </a:p>
        </p:txBody>
      </p:sp>
      <p:sp>
        <p:nvSpPr>
          <p:cNvPr id="5" name="TextBox 4">
            <a:extLst>
              <a:ext uri="{FF2B5EF4-FFF2-40B4-BE49-F238E27FC236}">
                <a16:creationId xmlns:a16="http://schemas.microsoft.com/office/drawing/2014/main" id="{6F12F348-17BA-2982-6BBC-14192DD84589}"/>
              </a:ext>
            </a:extLst>
          </p:cNvPr>
          <p:cNvSpPr txBox="1"/>
          <p:nvPr/>
        </p:nvSpPr>
        <p:spPr>
          <a:xfrm>
            <a:off x="1468846" y="6407150"/>
            <a:ext cx="8341581" cy="646331"/>
          </a:xfrm>
          <a:prstGeom prst="rect">
            <a:avLst/>
          </a:prstGeom>
          <a:noFill/>
        </p:spPr>
        <p:txBody>
          <a:bodyPr wrap="square" rtlCol="0">
            <a:spAutoFit/>
          </a:bodyPr>
          <a:lstStyle/>
          <a:p>
            <a:r>
              <a:rPr lang="en-US" dirty="0"/>
              <a:t>&gt;</a:t>
            </a:r>
            <a:r>
              <a:rPr lang="en-US" dirty="0" err="1"/>
              <a:t>mpirun</a:t>
            </a:r>
            <a:r>
              <a:rPr lang="en-US" dirty="0"/>
              <a:t> --np 8 /</a:t>
            </a:r>
            <a:r>
              <a:rPr lang="en-US" dirty="0" err="1"/>
              <a:t>naluPath</a:t>
            </a:r>
            <a:r>
              <a:rPr lang="en-US" dirty="0"/>
              <a:t>/</a:t>
            </a:r>
            <a:r>
              <a:rPr lang="en-US" dirty="0" err="1"/>
              <a:t>naluX</a:t>
            </a:r>
            <a:r>
              <a:rPr lang="en-US" dirty="0"/>
              <a:t> -</a:t>
            </a:r>
            <a:r>
              <a:rPr lang="en-US" dirty="0" err="1"/>
              <a:t>i</a:t>
            </a:r>
            <a:r>
              <a:rPr lang="en-US" dirty="0"/>
              <a:t> </a:t>
            </a:r>
            <a:r>
              <a:rPr lang="en-US" dirty="0" err="1"/>
              <a:t>fluidsPmrChtPeriodic.i</a:t>
            </a:r>
            <a:r>
              <a:rPr lang="en-US" dirty="0"/>
              <a:t> &amp;</a:t>
            </a:r>
          </a:p>
          <a:p>
            <a:endParaRPr lang="en-US" dirty="0"/>
          </a:p>
        </p:txBody>
      </p:sp>
      <p:pic>
        <p:nvPicPr>
          <p:cNvPr id="6" name="Picture 5">
            <a:extLst>
              <a:ext uri="{FF2B5EF4-FFF2-40B4-BE49-F238E27FC236}">
                <a16:creationId xmlns:a16="http://schemas.microsoft.com/office/drawing/2014/main" id="{8FE01196-C891-2180-3F9F-D11EC09EB69A}"/>
              </a:ext>
            </a:extLst>
          </p:cNvPr>
          <p:cNvPicPr>
            <a:picLocks noChangeAspect="1"/>
          </p:cNvPicPr>
          <p:nvPr/>
        </p:nvPicPr>
        <p:blipFill>
          <a:blip r:embed="rId2"/>
          <a:stretch>
            <a:fillRect/>
          </a:stretch>
        </p:blipFill>
        <p:spPr>
          <a:xfrm>
            <a:off x="1727051" y="3941447"/>
            <a:ext cx="4543698" cy="2448925"/>
          </a:xfrm>
          <a:prstGeom prst="rect">
            <a:avLst/>
          </a:prstGeom>
        </p:spPr>
      </p:pic>
      <p:pic>
        <p:nvPicPr>
          <p:cNvPr id="7" name="Picture 6">
            <a:extLst>
              <a:ext uri="{FF2B5EF4-FFF2-40B4-BE49-F238E27FC236}">
                <a16:creationId xmlns:a16="http://schemas.microsoft.com/office/drawing/2014/main" id="{948A4221-0B17-5F3A-23D4-BAB185025B7F}"/>
              </a:ext>
            </a:extLst>
          </p:cNvPr>
          <p:cNvPicPr>
            <a:picLocks noChangeAspect="1"/>
          </p:cNvPicPr>
          <p:nvPr/>
        </p:nvPicPr>
        <p:blipFill>
          <a:blip r:embed="rId3"/>
          <a:stretch>
            <a:fillRect/>
          </a:stretch>
        </p:blipFill>
        <p:spPr>
          <a:xfrm>
            <a:off x="7915136" y="2353975"/>
            <a:ext cx="2794192" cy="2642243"/>
          </a:xfrm>
          <a:prstGeom prst="rect">
            <a:avLst/>
          </a:prstGeom>
        </p:spPr>
      </p:pic>
      <p:sp>
        <p:nvSpPr>
          <p:cNvPr id="8" name="TextBox 7">
            <a:extLst>
              <a:ext uri="{FF2B5EF4-FFF2-40B4-BE49-F238E27FC236}">
                <a16:creationId xmlns:a16="http://schemas.microsoft.com/office/drawing/2014/main" id="{0EE70FF6-920B-C564-747D-80FC510A3BB1}"/>
              </a:ext>
            </a:extLst>
          </p:cNvPr>
          <p:cNvSpPr txBox="1"/>
          <p:nvPr/>
        </p:nvSpPr>
        <p:spPr>
          <a:xfrm>
            <a:off x="8246853" y="5155450"/>
            <a:ext cx="2260620" cy="646331"/>
          </a:xfrm>
          <a:prstGeom prst="rect">
            <a:avLst/>
          </a:prstGeom>
          <a:noFill/>
        </p:spPr>
        <p:txBody>
          <a:bodyPr wrap="square" rtlCol="0">
            <a:spAutoFit/>
          </a:bodyPr>
          <a:lstStyle/>
          <a:p>
            <a:pPr algn="ctr"/>
            <a:r>
              <a:rPr lang="en-US" dirty="0"/>
              <a:t>Stark#, </a:t>
            </a:r>
            <a:r>
              <a:rPr lang="en-US" dirty="0" err="1"/>
              <a:t>cond</a:t>
            </a:r>
            <a:r>
              <a:rPr lang="en-US" dirty="0"/>
              <a:t>/rad </a:t>
            </a:r>
          </a:p>
          <a:p>
            <a:pPr algn="ctr"/>
            <a:r>
              <a:rPr lang="en-US" dirty="0" err="1"/>
              <a:t>Sk</a:t>
            </a:r>
            <a:r>
              <a:rPr lang="en-US" dirty="0"/>
              <a:t> = </a:t>
            </a:r>
            <a:r>
              <a:rPr lang="en-US" dirty="0">
                <a:latin typeface="Symbol" pitchFamily="2" charset="2"/>
              </a:rPr>
              <a:t>l m</a:t>
            </a:r>
            <a:r>
              <a:rPr lang="en-US" dirty="0"/>
              <a:t> / </a:t>
            </a:r>
            <a:r>
              <a:rPr lang="en-US" dirty="0">
                <a:latin typeface="Symbol" pitchFamily="2" charset="2"/>
              </a:rPr>
              <a:t>s </a:t>
            </a:r>
            <a:r>
              <a:rPr lang="en-US" dirty="0"/>
              <a:t>T</a:t>
            </a:r>
            <a:r>
              <a:rPr lang="en-US" baseline="-25000" dirty="0"/>
              <a:t>i</a:t>
            </a:r>
            <a:r>
              <a:rPr lang="en-US" baseline="30000" dirty="0"/>
              <a:t>3 </a:t>
            </a:r>
            <a:r>
              <a:rPr lang="en-US" dirty="0"/>
              <a:t>~ 0.4</a:t>
            </a:r>
          </a:p>
        </p:txBody>
      </p:sp>
      <p:sp>
        <p:nvSpPr>
          <p:cNvPr id="9" name="TextBox 8">
            <a:extLst>
              <a:ext uri="{FF2B5EF4-FFF2-40B4-BE49-F238E27FC236}">
                <a16:creationId xmlns:a16="http://schemas.microsoft.com/office/drawing/2014/main" id="{EC5C3B72-C4C2-1567-0031-48DAB520A12A}"/>
              </a:ext>
            </a:extLst>
          </p:cNvPr>
          <p:cNvSpPr txBox="1"/>
          <p:nvPr/>
        </p:nvSpPr>
        <p:spPr>
          <a:xfrm>
            <a:off x="7743382" y="5962646"/>
            <a:ext cx="3572453" cy="646331"/>
          </a:xfrm>
          <a:prstGeom prst="rect">
            <a:avLst/>
          </a:prstGeom>
          <a:noFill/>
        </p:spPr>
        <p:txBody>
          <a:bodyPr wrap="square" rtlCol="0">
            <a:spAutoFit/>
          </a:bodyPr>
          <a:lstStyle/>
          <a:p>
            <a:r>
              <a:rPr lang="en-US" dirty="0"/>
              <a:t>Rayleigh#, </a:t>
            </a:r>
            <a:r>
              <a:rPr lang="en-US" dirty="0" err="1">
                <a:latin typeface="Symbol" pitchFamily="2" charset="2"/>
              </a:rPr>
              <a:t>t</a:t>
            </a:r>
            <a:r>
              <a:rPr lang="en-US" baseline="30000" dirty="0" err="1"/>
              <a:t>ThermalDiff</a:t>
            </a:r>
            <a:r>
              <a:rPr lang="en-US" dirty="0"/>
              <a:t>/</a:t>
            </a:r>
            <a:r>
              <a:rPr lang="en-US" dirty="0">
                <a:latin typeface="Symbol" pitchFamily="2" charset="2"/>
              </a:rPr>
              <a:t> </a:t>
            </a:r>
            <a:r>
              <a:rPr lang="en-US" dirty="0" err="1">
                <a:latin typeface="Symbol" pitchFamily="2" charset="2"/>
              </a:rPr>
              <a:t>t</a:t>
            </a:r>
            <a:r>
              <a:rPr lang="en-US" baseline="30000" dirty="0" err="1"/>
              <a:t>Conv</a:t>
            </a:r>
            <a:endParaRPr lang="en-US" baseline="30000" dirty="0"/>
          </a:p>
          <a:p>
            <a:r>
              <a:rPr lang="en-US" dirty="0"/>
              <a:t> Ra = g </a:t>
            </a:r>
            <a:r>
              <a:rPr lang="en-US" dirty="0">
                <a:latin typeface="Symbol" pitchFamily="2" charset="2"/>
              </a:rPr>
              <a:t>b (</a:t>
            </a:r>
            <a:r>
              <a:rPr lang="en-US" dirty="0" err="1"/>
              <a:t>T</a:t>
            </a:r>
            <a:r>
              <a:rPr lang="en-US" baseline="-25000" dirty="0" err="1"/>
              <a:t>i</a:t>
            </a:r>
            <a:r>
              <a:rPr lang="en-US" dirty="0"/>
              <a:t> – T</a:t>
            </a:r>
            <a:r>
              <a:rPr lang="en-US" baseline="-25000" dirty="0"/>
              <a:t>o</a:t>
            </a:r>
            <a:r>
              <a:rPr lang="en-US" dirty="0"/>
              <a:t> </a:t>
            </a:r>
            <a:r>
              <a:rPr lang="en-US" dirty="0">
                <a:latin typeface="Symbol" pitchFamily="2" charset="2"/>
              </a:rPr>
              <a:t>)</a:t>
            </a:r>
            <a:r>
              <a:rPr lang="en-US" dirty="0"/>
              <a:t> L / </a:t>
            </a:r>
            <a:r>
              <a:rPr lang="en-US" dirty="0" err="1"/>
              <a:t>Pr</a:t>
            </a:r>
            <a:r>
              <a:rPr lang="en-US" dirty="0"/>
              <a:t> </a:t>
            </a:r>
            <a:r>
              <a:rPr lang="en-US" dirty="0">
                <a:latin typeface="Symbol" pitchFamily="2" charset="2"/>
              </a:rPr>
              <a:t>a</a:t>
            </a:r>
            <a:r>
              <a:rPr lang="en-US" baseline="30000" dirty="0">
                <a:latin typeface="Symbol" pitchFamily="2" charset="2"/>
              </a:rPr>
              <a:t>2</a:t>
            </a:r>
            <a:r>
              <a:rPr lang="en-US" dirty="0"/>
              <a:t> ~ 2e6 </a:t>
            </a:r>
          </a:p>
        </p:txBody>
      </p:sp>
    </p:spTree>
    <p:extLst>
      <p:ext uri="{BB962C8B-B14F-4D97-AF65-F5344CB8AC3E}">
        <p14:creationId xmlns:p14="http://schemas.microsoft.com/office/powerpoint/2010/main" val="29401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D71B9-E508-CA56-C41A-D4BD551ED755}"/>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fluidsPmrChtPeriodic</a:t>
            </a:r>
            <a:endParaRPr lang="en-US" dirty="0"/>
          </a:p>
        </p:txBody>
      </p:sp>
      <p:sp>
        <p:nvSpPr>
          <p:cNvPr id="3" name="Slide Number Placeholder 2">
            <a:extLst>
              <a:ext uri="{FF2B5EF4-FFF2-40B4-BE49-F238E27FC236}">
                <a16:creationId xmlns:a16="http://schemas.microsoft.com/office/drawing/2014/main" id="{1C838203-9953-D564-7856-BAB539B483C0}"/>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6" name="Text Box 5">
            <a:extLst>
              <a:ext uri="{FF2B5EF4-FFF2-40B4-BE49-F238E27FC236}">
                <a16:creationId xmlns:a16="http://schemas.microsoft.com/office/drawing/2014/main" id="{495BC635-0147-906E-6940-0184AF0DAE91}"/>
              </a:ext>
            </a:extLst>
          </p:cNvPr>
          <p:cNvSpPr txBox="1">
            <a:spLocks noChangeArrowheads="1"/>
          </p:cNvSpPr>
          <p:nvPr/>
        </p:nvSpPr>
        <p:spPr bwMode="auto">
          <a:xfrm>
            <a:off x="6065749" y="1175776"/>
            <a:ext cx="15684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itchFamily="34" charset="0"/>
              </a:rPr>
              <a:t>Temperature</a:t>
            </a:r>
            <a:br>
              <a:rPr lang="en-US" altLang="en-US" sz="1800" b="1">
                <a:latin typeface="Arial" pitchFamily="34" charset="0"/>
              </a:rPr>
            </a:br>
            <a:endParaRPr lang="en-US" altLang="en-US" sz="1800" b="1">
              <a:latin typeface="Arial" pitchFamily="34" charset="0"/>
            </a:endParaRPr>
          </a:p>
          <a:p>
            <a:pPr algn="ctr">
              <a:buFontTx/>
              <a:buChar char="•"/>
            </a:pPr>
            <a:endParaRPr lang="en-US" altLang="en-US" sz="1800" b="1">
              <a:latin typeface="Arial" pitchFamily="34" charset="0"/>
            </a:endParaRPr>
          </a:p>
          <a:p>
            <a:pPr algn="ctr">
              <a:buFontTx/>
              <a:buChar char="•"/>
            </a:pPr>
            <a:endParaRPr lang="en-US" altLang="en-US" sz="1800" b="1">
              <a:latin typeface="Arial" pitchFamily="34" charset="0"/>
            </a:endParaRPr>
          </a:p>
          <a:p>
            <a:pPr algn="ctr"/>
            <a:r>
              <a:rPr lang="en-US" altLang="en-US" sz="1800" b="1">
                <a:latin typeface="Arial" pitchFamily="34" charset="0"/>
              </a:rPr>
              <a:t>Irradiation</a:t>
            </a:r>
          </a:p>
        </p:txBody>
      </p:sp>
      <p:sp>
        <p:nvSpPr>
          <p:cNvPr id="7" name="Oval 7">
            <a:extLst>
              <a:ext uri="{FF2B5EF4-FFF2-40B4-BE49-F238E27FC236}">
                <a16:creationId xmlns:a16="http://schemas.microsoft.com/office/drawing/2014/main" id="{E377182D-F108-2C4B-14C9-BDC7CD0758D9}"/>
              </a:ext>
            </a:extLst>
          </p:cNvPr>
          <p:cNvSpPr>
            <a:spLocks noChangeArrowheads="1"/>
          </p:cNvSpPr>
          <p:nvPr/>
        </p:nvSpPr>
        <p:spPr bwMode="auto">
          <a:xfrm>
            <a:off x="5800636" y="2766451"/>
            <a:ext cx="1954213" cy="1285875"/>
          </a:xfrm>
          <a:prstGeom prst="ellipse">
            <a:avLst/>
          </a:prstGeom>
          <a:solidFill>
            <a:srgbClr val="F8FB9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9">
            <a:extLst>
              <a:ext uri="{FF2B5EF4-FFF2-40B4-BE49-F238E27FC236}">
                <a16:creationId xmlns:a16="http://schemas.microsoft.com/office/drawing/2014/main" id="{3E6EF10A-7436-1709-A8F6-9209B1257BA2}"/>
              </a:ext>
            </a:extLst>
          </p:cNvPr>
          <p:cNvSpPr>
            <a:spLocks noChangeArrowheads="1"/>
          </p:cNvSpPr>
          <p:nvPr/>
        </p:nvSpPr>
        <p:spPr bwMode="auto">
          <a:xfrm>
            <a:off x="8678774" y="1199588"/>
            <a:ext cx="2295525" cy="2295525"/>
          </a:xfrm>
          <a:prstGeom prst="ellipse">
            <a:avLst/>
          </a:prstGeom>
          <a:solidFill>
            <a:srgbClr val="D60093"/>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10">
            <a:extLst>
              <a:ext uri="{FF2B5EF4-FFF2-40B4-BE49-F238E27FC236}">
                <a16:creationId xmlns:a16="http://schemas.microsoft.com/office/drawing/2014/main" id="{44395161-A1BC-9A40-3CCE-9A36D58DE7B2}"/>
              </a:ext>
            </a:extLst>
          </p:cNvPr>
          <p:cNvSpPr txBox="1">
            <a:spLocks noChangeArrowheads="1"/>
          </p:cNvSpPr>
          <p:nvPr/>
        </p:nvSpPr>
        <p:spPr bwMode="auto">
          <a:xfrm>
            <a:off x="8895942" y="1675760"/>
            <a:ext cx="183896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Participating </a:t>
            </a:r>
          </a:p>
          <a:p>
            <a:pPr algn="ctr"/>
            <a:r>
              <a:rPr lang="en-US" altLang="en-US" sz="1800" b="1" dirty="0">
                <a:latin typeface="Arial" pitchFamily="34" charset="0"/>
              </a:rPr>
              <a:t>Media</a:t>
            </a:r>
          </a:p>
          <a:p>
            <a:pPr algn="ctr"/>
            <a:r>
              <a:rPr lang="en-US" altLang="en-US" sz="1800" b="1" dirty="0">
                <a:latin typeface="Arial" pitchFamily="34" charset="0"/>
              </a:rPr>
              <a:t>Radiation DOM</a:t>
            </a:r>
            <a:endParaRPr lang="en-US" altLang="en-US" sz="1400" b="1" dirty="0">
              <a:latin typeface="Arial" pitchFamily="34" charset="0"/>
            </a:endParaRPr>
          </a:p>
        </p:txBody>
      </p:sp>
      <p:sp>
        <p:nvSpPr>
          <p:cNvPr id="10" name="Text Box 11">
            <a:extLst>
              <a:ext uri="{FF2B5EF4-FFF2-40B4-BE49-F238E27FC236}">
                <a16:creationId xmlns:a16="http://schemas.microsoft.com/office/drawing/2014/main" id="{AB442F53-BC57-8B51-2209-91A8922E11C8}"/>
              </a:ext>
            </a:extLst>
          </p:cNvPr>
          <p:cNvSpPr txBox="1">
            <a:spLocks noChangeArrowheads="1"/>
          </p:cNvSpPr>
          <p:nvPr/>
        </p:nvSpPr>
        <p:spPr bwMode="auto">
          <a:xfrm>
            <a:off x="5786349" y="3139187"/>
            <a:ext cx="1997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b="1" dirty="0">
                <a:latin typeface="Arial" pitchFamily="34" charset="0"/>
              </a:rPr>
              <a:t>STK</a:t>
            </a:r>
          </a:p>
          <a:p>
            <a:pPr algn="ctr"/>
            <a:r>
              <a:rPr lang="en-US" altLang="en-US" sz="1600" b="1" dirty="0">
                <a:latin typeface="Arial" pitchFamily="34" charset="0"/>
              </a:rPr>
              <a:t>Transfer</a:t>
            </a:r>
          </a:p>
        </p:txBody>
      </p:sp>
      <p:sp>
        <p:nvSpPr>
          <p:cNvPr id="11" name="Line 12">
            <a:extLst>
              <a:ext uri="{FF2B5EF4-FFF2-40B4-BE49-F238E27FC236}">
                <a16:creationId xmlns:a16="http://schemas.microsoft.com/office/drawing/2014/main" id="{594EBE88-4878-50DE-AECA-CD9825FF6561}"/>
              </a:ext>
            </a:extLst>
          </p:cNvPr>
          <p:cNvSpPr>
            <a:spLocks noChangeShapeType="1"/>
          </p:cNvSpPr>
          <p:nvPr/>
        </p:nvSpPr>
        <p:spPr bwMode="auto">
          <a:xfrm>
            <a:off x="5411699" y="1623451"/>
            <a:ext cx="2824162" cy="158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6">
            <a:extLst>
              <a:ext uri="{FF2B5EF4-FFF2-40B4-BE49-F238E27FC236}">
                <a16:creationId xmlns:a16="http://schemas.microsoft.com/office/drawing/2014/main" id="{88C434EE-3C8A-6627-27D3-DFB423F100F8}"/>
              </a:ext>
            </a:extLst>
          </p:cNvPr>
          <p:cNvSpPr>
            <a:spLocks noChangeShapeType="1"/>
          </p:cNvSpPr>
          <p:nvPr/>
        </p:nvSpPr>
        <p:spPr bwMode="auto">
          <a:xfrm>
            <a:off x="5425986" y="2139388"/>
            <a:ext cx="2824163" cy="1588"/>
          </a:xfrm>
          <a:prstGeom prst="line">
            <a:avLst/>
          </a:prstGeom>
          <a:noFill/>
          <a:ln w="44450">
            <a:solidFill>
              <a:srgbClr val="D60093"/>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3" name="Group 17">
            <a:extLst>
              <a:ext uri="{FF2B5EF4-FFF2-40B4-BE49-F238E27FC236}">
                <a16:creationId xmlns:a16="http://schemas.microsoft.com/office/drawing/2014/main" id="{E9E1C8D8-4CB3-E461-B35C-E2D65D58B18A}"/>
              </a:ext>
            </a:extLst>
          </p:cNvPr>
          <p:cNvGrpSpPr>
            <a:grpSpLocks/>
          </p:cNvGrpSpPr>
          <p:nvPr/>
        </p:nvGrpSpPr>
        <p:grpSpPr bwMode="auto">
          <a:xfrm>
            <a:off x="8046949" y="3425263"/>
            <a:ext cx="1473200" cy="1730375"/>
            <a:chOff x="3308" y="2147"/>
            <a:chExt cx="928" cy="1090"/>
          </a:xfrm>
        </p:grpSpPr>
        <p:sp>
          <p:nvSpPr>
            <p:cNvPr id="14" name="Line 18">
              <a:extLst>
                <a:ext uri="{FF2B5EF4-FFF2-40B4-BE49-F238E27FC236}">
                  <a16:creationId xmlns:a16="http://schemas.microsoft.com/office/drawing/2014/main" id="{B9DD5EA0-06BA-831E-330B-3E63605F216A}"/>
                </a:ext>
              </a:extLst>
            </p:cNvPr>
            <p:cNvSpPr>
              <a:spLocks noChangeShapeType="1"/>
            </p:cNvSpPr>
            <p:nvPr/>
          </p:nvSpPr>
          <p:spPr bwMode="auto">
            <a:xfrm flipH="1">
              <a:off x="3308" y="2164"/>
              <a:ext cx="630" cy="766"/>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9">
              <a:extLst>
                <a:ext uri="{FF2B5EF4-FFF2-40B4-BE49-F238E27FC236}">
                  <a16:creationId xmlns:a16="http://schemas.microsoft.com/office/drawing/2014/main" id="{DA7CAB5E-F6BE-51E8-3FE7-014D11AAD256}"/>
                </a:ext>
              </a:extLst>
            </p:cNvPr>
            <p:cNvSpPr>
              <a:spLocks noChangeShapeType="1"/>
            </p:cNvSpPr>
            <p:nvPr/>
          </p:nvSpPr>
          <p:spPr bwMode="auto">
            <a:xfrm rot="21415619" flipH="1">
              <a:off x="3616" y="2491"/>
              <a:ext cx="620" cy="746"/>
            </a:xfrm>
            <a:prstGeom prst="line">
              <a:avLst/>
            </a:prstGeom>
            <a:noFill/>
            <a:ln w="44450">
              <a:solidFill>
                <a:srgbClr val="D60093"/>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20">
              <a:extLst>
                <a:ext uri="{FF2B5EF4-FFF2-40B4-BE49-F238E27FC236}">
                  <a16:creationId xmlns:a16="http://schemas.microsoft.com/office/drawing/2014/main" id="{31015343-0DEA-447C-8E35-5FBE36299B2D}"/>
                </a:ext>
              </a:extLst>
            </p:cNvPr>
            <p:cNvSpPr txBox="1">
              <a:spLocks noChangeArrowheads="1"/>
            </p:cNvSpPr>
            <p:nvPr/>
          </p:nvSpPr>
          <p:spPr bwMode="auto">
            <a:xfrm rot="-3190126">
              <a:off x="3286" y="2545"/>
              <a:ext cx="10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VOLUME</a:t>
              </a:r>
            </a:p>
          </p:txBody>
        </p:sp>
      </p:grpSp>
      <p:sp>
        <p:nvSpPr>
          <p:cNvPr id="17" name="Text Box 22">
            <a:extLst>
              <a:ext uri="{FF2B5EF4-FFF2-40B4-BE49-F238E27FC236}">
                <a16:creationId xmlns:a16="http://schemas.microsoft.com/office/drawing/2014/main" id="{0D8408E0-406F-764A-E712-057078CD2230}"/>
              </a:ext>
            </a:extLst>
          </p:cNvPr>
          <p:cNvSpPr txBox="1">
            <a:spLocks noChangeArrowheads="1"/>
          </p:cNvSpPr>
          <p:nvPr/>
        </p:nvSpPr>
        <p:spPr bwMode="auto">
          <a:xfrm>
            <a:off x="6078449" y="1686951"/>
            <a:ext cx="1912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SURFACE</a:t>
            </a:r>
          </a:p>
        </p:txBody>
      </p:sp>
      <p:sp>
        <p:nvSpPr>
          <p:cNvPr id="18" name="Text Box 27">
            <a:extLst>
              <a:ext uri="{FF2B5EF4-FFF2-40B4-BE49-F238E27FC236}">
                <a16:creationId xmlns:a16="http://schemas.microsoft.com/office/drawing/2014/main" id="{9C313529-3978-0450-BF3B-AAB7247E2434}"/>
              </a:ext>
            </a:extLst>
          </p:cNvPr>
          <p:cNvSpPr txBox="1">
            <a:spLocks noChangeArrowheads="1"/>
          </p:cNvSpPr>
          <p:nvPr/>
        </p:nvSpPr>
        <p:spPr bwMode="auto">
          <a:xfrm rot="7576121">
            <a:off x="9026437" y="4111063"/>
            <a:ext cx="104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l-GR" altLang="en-US" sz="2000">
                <a:cs typeface="Times New Roman" pitchFamily="18" charset="0"/>
              </a:rPr>
              <a:t>Δ</a:t>
            </a:r>
          </a:p>
        </p:txBody>
      </p:sp>
      <p:sp>
        <p:nvSpPr>
          <p:cNvPr id="19" name="Text Box 28">
            <a:extLst>
              <a:ext uri="{FF2B5EF4-FFF2-40B4-BE49-F238E27FC236}">
                <a16:creationId xmlns:a16="http://schemas.microsoft.com/office/drawing/2014/main" id="{0E6510DD-3AD9-7ECD-48B7-E10CBBF0992E}"/>
              </a:ext>
            </a:extLst>
          </p:cNvPr>
          <p:cNvSpPr txBox="1">
            <a:spLocks noChangeArrowheads="1"/>
          </p:cNvSpPr>
          <p:nvPr/>
        </p:nvSpPr>
        <p:spPr bwMode="auto">
          <a:xfrm rot="18500578">
            <a:off x="9025642" y="3862620"/>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SA" altLang="en-US">
                <a:cs typeface="Times New Roman" pitchFamily="18" charset="0"/>
              </a:rPr>
              <a:t>۰</a:t>
            </a:r>
            <a:r>
              <a:rPr lang="en-US" altLang="en-US" i="1">
                <a:cs typeface="Times New Roman" pitchFamily="18" charset="0"/>
              </a:rPr>
              <a:t>q</a:t>
            </a:r>
            <a:r>
              <a:rPr lang="en-US" altLang="en-US" i="1" baseline="-25000">
                <a:cs typeface="Times New Roman" pitchFamily="18" charset="0"/>
              </a:rPr>
              <a:t>r</a:t>
            </a:r>
            <a:endParaRPr lang="ar-SA" altLang="en-US" i="1" baseline="-25000">
              <a:cs typeface="Times New Roman" pitchFamily="18" charset="0"/>
            </a:endParaRPr>
          </a:p>
        </p:txBody>
      </p:sp>
      <p:sp>
        <p:nvSpPr>
          <p:cNvPr id="20" name="Text Box 21">
            <a:extLst>
              <a:ext uri="{FF2B5EF4-FFF2-40B4-BE49-F238E27FC236}">
                <a16:creationId xmlns:a16="http://schemas.microsoft.com/office/drawing/2014/main" id="{7DC594C3-599B-DEEC-6EAA-0E553F5A5621}"/>
              </a:ext>
            </a:extLst>
          </p:cNvPr>
          <p:cNvSpPr txBox="1">
            <a:spLocks noChangeArrowheads="1"/>
          </p:cNvSpPr>
          <p:nvPr/>
        </p:nvSpPr>
        <p:spPr bwMode="auto">
          <a:xfrm rot="18495820">
            <a:off x="7745717" y="3235114"/>
            <a:ext cx="205324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b="1" dirty="0">
                <a:latin typeface="Arial" pitchFamily="34" charset="0"/>
              </a:rPr>
              <a:t>Temperature, </a:t>
            </a:r>
            <a:r>
              <a:rPr lang="en-US" altLang="en-US" b="1" dirty="0">
                <a:latin typeface="Symbol" pitchFamily="2" charset="2"/>
              </a:rPr>
              <a:t>m</a:t>
            </a:r>
            <a:r>
              <a:rPr lang="en-US" altLang="en-US" sz="1800" b="1" baseline="-25000" dirty="0">
                <a:latin typeface="Arial" pitchFamily="34" charset="0"/>
              </a:rPr>
              <a:t>g</a:t>
            </a:r>
          </a:p>
          <a:p>
            <a:r>
              <a:rPr lang="en-US" altLang="en-US" sz="1800" b="1" dirty="0">
                <a:latin typeface="Arial" pitchFamily="34" charset="0"/>
              </a:rPr>
              <a:t>RTE </a:t>
            </a:r>
            <a:r>
              <a:rPr lang="en-US" altLang="en-US" sz="1800" b="1" dirty="0" err="1">
                <a:latin typeface="Arial" pitchFamily="34" charset="0"/>
              </a:rPr>
              <a:t>Src</a:t>
            </a:r>
            <a:endParaRPr lang="en-US" altLang="en-US" sz="1800" b="1" dirty="0">
              <a:latin typeface="Arial" pitchFamily="34" charset="0"/>
            </a:endParaRPr>
          </a:p>
          <a:p>
            <a:br>
              <a:rPr lang="en-US" altLang="en-US" sz="1800" b="1" dirty="0">
                <a:latin typeface="Arial" pitchFamily="34" charset="0"/>
              </a:rPr>
            </a:br>
            <a:br>
              <a:rPr lang="en-US" altLang="en-US" sz="1800" b="1" dirty="0">
                <a:latin typeface="Arial" pitchFamily="34" charset="0"/>
              </a:rPr>
            </a:br>
            <a:endParaRPr lang="en-US" altLang="en-US" sz="1800" b="1" dirty="0">
              <a:latin typeface="Arial" pitchFamily="34" charset="0"/>
            </a:endParaRPr>
          </a:p>
          <a:p>
            <a:r>
              <a:rPr lang="en-US" altLang="en-US" sz="1800" b="1" dirty="0">
                <a:latin typeface="Arial" pitchFamily="34" charset="0"/>
              </a:rPr>
              <a:t>Linearized </a:t>
            </a:r>
            <a:endParaRPr lang="el-GR" altLang="en-US" sz="1800" b="1" dirty="0">
              <a:latin typeface="Arial" pitchFamily="34" charset="0"/>
              <a:cs typeface="Arial" pitchFamily="34" charset="0"/>
            </a:endParaRPr>
          </a:p>
        </p:txBody>
      </p:sp>
      <p:sp>
        <p:nvSpPr>
          <p:cNvPr id="21" name="Oval 3">
            <a:extLst>
              <a:ext uri="{FF2B5EF4-FFF2-40B4-BE49-F238E27FC236}">
                <a16:creationId xmlns:a16="http://schemas.microsoft.com/office/drawing/2014/main" id="{88AA6CD3-7FF0-E74C-EC99-F21EB3D599FB}"/>
              </a:ext>
            </a:extLst>
          </p:cNvPr>
          <p:cNvSpPr>
            <a:spLocks noChangeArrowheads="1"/>
          </p:cNvSpPr>
          <p:nvPr/>
        </p:nvSpPr>
        <p:spPr bwMode="auto">
          <a:xfrm>
            <a:off x="5797461" y="4169801"/>
            <a:ext cx="2189163" cy="2235200"/>
          </a:xfrm>
          <a:prstGeom prst="ellipse">
            <a:avLst/>
          </a:prstGeom>
          <a:solidFill>
            <a:srgbClr val="FF5050"/>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4">
            <a:extLst>
              <a:ext uri="{FF2B5EF4-FFF2-40B4-BE49-F238E27FC236}">
                <a16:creationId xmlns:a16="http://schemas.microsoft.com/office/drawing/2014/main" id="{CF20E12F-2DD9-688A-A404-DF2189DD0C04}"/>
              </a:ext>
            </a:extLst>
          </p:cNvPr>
          <p:cNvSpPr txBox="1">
            <a:spLocks noChangeArrowheads="1"/>
          </p:cNvSpPr>
          <p:nvPr/>
        </p:nvSpPr>
        <p:spPr bwMode="auto">
          <a:xfrm rot="2870753">
            <a:off x="4158368" y="3319694"/>
            <a:ext cx="20637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itchFamily="34" charset="0"/>
              </a:rPr>
              <a:t>Temperature</a:t>
            </a:r>
          </a:p>
          <a:p>
            <a:br>
              <a:rPr lang="en-US" altLang="en-US" sz="1800" b="1">
                <a:latin typeface="Arial" pitchFamily="34" charset="0"/>
              </a:rPr>
            </a:br>
            <a:endParaRPr lang="en-US" altLang="en-US" sz="1800" b="1">
              <a:latin typeface="Arial" pitchFamily="34" charset="0"/>
            </a:endParaRPr>
          </a:p>
          <a:p>
            <a:r>
              <a:rPr lang="en-US" altLang="en-US" sz="1800" b="1">
                <a:latin typeface="Arial" pitchFamily="34" charset="0"/>
              </a:rPr>
              <a:t>Convection Coef.</a:t>
            </a:r>
          </a:p>
          <a:p>
            <a:r>
              <a:rPr lang="en-US" altLang="en-US" sz="1800" b="1">
                <a:latin typeface="Arial" pitchFamily="34" charset="0"/>
              </a:rPr>
              <a:t>Reference Temp</a:t>
            </a:r>
          </a:p>
        </p:txBody>
      </p:sp>
      <p:sp>
        <p:nvSpPr>
          <p:cNvPr id="23" name="Oval 8">
            <a:extLst>
              <a:ext uri="{FF2B5EF4-FFF2-40B4-BE49-F238E27FC236}">
                <a16:creationId xmlns:a16="http://schemas.microsoft.com/office/drawing/2014/main" id="{ED30503D-566E-0D05-63B6-1AAFCB211244}"/>
              </a:ext>
            </a:extLst>
          </p:cNvPr>
          <p:cNvSpPr>
            <a:spLocks noChangeArrowheads="1"/>
          </p:cNvSpPr>
          <p:nvPr/>
        </p:nvSpPr>
        <p:spPr bwMode="auto">
          <a:xfrm>
            <a:off x="2557374" y="1213876"/>
            <a:ext cx="2306637" cy="2238375"/>
          </a:xfrm>
          <a:prstGeom prst="ellipse">
            <a:avLst/>
          </a:prstGeom>
          <a:solidFill>
            <a:srgbClr val="99FF66"/>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a:extLst>
              <a:ext uri="{FF2B5EF4-FFF2-40B4-BE49-F238E27FC236}">
                <a16:creationId xmlns:a16="http://schemas.microsoft.com/office/drawing/2014/main" id="{C5F902A4-95B4-77CF-ED58-8D9C02BC2B85}"/>
              </a:ext>
            </a:extLst>
          </p:cNvPr>
          <p:cNvSpPr>
            <a:spLocks noChangeShapeType="1"/>
          </p:cNvSpPr>
          <p:nvPr/>
        </p:nvSpPr>
        <p:spPr bwMode="auto">
          <a:xfrm>
            <a:off x="4425861" y="3315726"/>
            <a:ext cx="1193800" cy="1354137"/>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14">
            <a:extLst>
              <a:ext uri="{FF2B5EF4-FFF2-40B4-BE49-F238E27FC236}">
                <a16:creationId xmlns:a16="http://schemas.microsoft.com/office/drawing/2014/main" id="{BD5FB68C-2261-4E4C-562E-C703BE8CC253}"/>
              </a:ext>
            </a:extLst>
          </p:cNvPr>
          <p:cNvSpPr>
            <a:spLocks noChangeShapeType="1"/>
          </p:cNvSpPr>
          <p:nvPr/>
        </p:nvSpPr>
        <p:spPr bwMode="auto">
          <a:xfrm>
            <a:off x="4778286" y="3103001"/>
            <a:ext cx="1193800" cy="135413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15">
            <a:extLst>
              <a:ext uri="{FF2B5EF4-FFF2-40B4-BE49-F238E27FC236}">
                <a16:creationId xmlns:a16="http://schemas.microsoft.com/office/drawing/2014/main" id="{B4CCB100-6881-3284-0C2F-950FC552DB98}"/>
              </a:ext>
            </a:extLst>
          </p:cNvPr>
          <p:cNvSpPr txBox="1">
            <a:spLocks noChangeArrowheads="1"/>
          </p:cNvSpPr>
          <p:nvPr/>
        </p:nvSpPr>
        <p:spPr bwMode="auto">
          <a:xfrm rot="2972137">
            <a:off x="4477455" y="3638782"/>
            <a:ext cx="1411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accent1"/>
                </a:solidFill>
                <a:latin typeface="Arial" pitchFamily="34" charset="0"/>
              </a:rPr>
              <a:t>SURFACE</a:t>
            </a:r>
          </a:p>
        </p:txBody>
      </p:sp>
      <p:sp>
        <p:nvSpPr>
          <p:cNvPr id="27" name="Text Box 25">
            <a:extLst>
              <a:ext uri="{FF2B5EF4-FFF2-40B4-BE49-F238E27FC236}">
                <a16:creationId xmlns:a16="http://schemas.microsoft.com/office/drawing/2014/main" id="{F1B0D7E6-4C5F-980E-682D-678210DD9AA1}"/>
              </a:ext>
            </a:extLst>
          </p:cNvPr>
          <p:cNvSpPr txBox="1">
            <a:spLocks noChangeArrowheads="1"/>
          </p:cNvSpPr>
          <p:nvPr/>
        </p:nvSpPr>
        <p:spPr bwMode="auto">
          <a:xfrm>
            <a:off x="2501876" y="1599560"/>
            <a:ext cx="24160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Conduction</a:t>
            </a:r>
          </a:p>
          <a:p>
            <a:pPr algn="ctr"/>
            <a:r>
              <a:rPr lang="en-US" altLang="en-US" sz="1800" b="1" dirty="0">
                <a:latin typeface="Arial" pitchFamily="34" charset="0"/>
              </a:rPr>
              <a:t>Heat Transfer,</a:t>
            </a:r>
          </a:p>
          <a:p>
            <a:pPr algn="ctr"/>
            <a:r>
              <a:rPr lang="en-US" altLang="en-US" sz="1800" b="1" dirty="0">
                <a:latin typeface="Arial" pitchFamily="34" charset="0"/>
              </a:rPr>
              <a:t>Enclosure Radiation</a:t>
            </a:r>
            <a:endParaRPr lang="en-US" altLang="en-US" sz="1400" b="1" dirty="0">
              <a:latin typeface="Arial" pitchFamily="34" charset="0"/>
            </a:endParaRPr>
          </a:p>
        </p:txBody>
      </p:sp>
      <p:sp>
        <p:nvSpPr>
          <p:cNvPr id="28" name="Text Box 26">
            <a:extLst>
              <a:ext uri="{FF2B5EF4-FFF2-40B4-BE49-F238E27FC236}">
                <a16:creationId xmlns:a16="http://schemas.microsoft.com/office/drawing/2014/main" id="{586D4CCA-DDAE-41DD-2BAE-8128D1F410A1}"/>
              </a:ext>
            </a:extLst>
          </p:cNvPr>
          <p:cNvSpPr txBox="1">
            <a:spLocks noChangeArrowheads="1"/>
          </p:cNvSpPr>
          <p:nvPr/>
        </p:nvSpPr>
        <p:spPr bwMode="auto">
          <a:xfrm>
            <a:off x="5854471" y="4675050"/>
            <a:ext cx="204414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Turbulent</a:t>
            </a:r>
          </a:p>
          <a:p>
            <a:pPr algn="ctr"/>
            <a:r>
              <a:rPr lang="en-US" altLang="en-US" sz="1800" b="1" dirty="0">
                <a:latin typeface="Arial" pitchFamily="34" charset="0"/>
              </a:rPr>
              <a:t>Fluid Mechanics,</a:t>
            </a:r>
          </a:p>
          <a:p>
            <a:pPr algn="ctr"/>
            <a:r>
              <a:rPr lang="en-US" altLang="en-US" sz="1800" b="1" dirty="0">
                <a:latin typeface="Arial" pitchFamily="34" charset="0"/>
              </a:rPr>
              <a:t>Combustion</a:t>
            </a:r>
            <a:endParaRPr lang="en-US" altLang="en-US" sz="1400" b="1" dirty="0">
              <a:latin typeface="Arial" pitchFamily="34" charset="0"/>
            </a:endParaRPr>
          </a:p>
        </p:txBody>
      </p:sp>
      <p:sp>
        <p:nvSpPr>
          <p:cNvPr id="30" name="Content Placeholder 3">
            <a:extLst>
              <a:ext uri="{FF2B5EF4-FFF2-40B4-BE49-F238E27FC236}">
                <a16:creationId xmlns:a16="http://schemas.microsoft.com/office/drawing/2014/main" id="{E036C3AE-85E0-DEF4-7104-EC4F6A47B0FB}"/>
              </a:ext>
            </a:extLst>
          </p:cNvPr>
          <p:cNvSpPr>
            <a:spLocks noGrp="1"/>
          </p:cNvSpPr>
          <p:nvPr>
            <p:ph sz="quarter" idx="11"/>
          </p:nvPr>
        </p:nvSpPr>
        <p:spPr>
          <a:xfrm>
            <a:off x="89763" y="4819329"/>
            <a:ext cx="5133168" cy="2019300"/>
          </a:xfrm>
        </p:spPr>
        <p:txBody>
          <a:bodyPr/>
          <a:lstStyle/>
          <a:p>
            <a:pPr marL="350838" indent="-342900">
              <a:buFont typeface="Arial" panose="020B0604020202020204" pitchFamily="34" charset="0"/>
              <a:buChar char="•"/>
            </a:pPr>
            <a:r>
              <a:rPr lang="en-US" dirty="0">
                <a:solidFill>
                  <a:schemeClr val="tx1"/>
                </a:solidFill>
                <a:ea typeface="Open Sans" panose="020B0606030504020204" pitchFamily="34" charset="0"/>
                <a:cs typeface="Open Sans" panose="020B0606030504020204" pitchFamily="34" charset="0"/>
              </a:rPr>
              <a:t>Monolithic, i.e., fully coupled, approaches are intractable due to the size of (</a:t>
            </a:r>
            <a:r>
              <a:rPr lang="en-US" i="1" dirty="0">
                <a:solidFill>
                  <a:schemeClr val="tx1"/>
                </a:solidFill>
                <a:ea typeface="Open Sans" panose="020B0606030504020204" pitchFamily="34" charset="0"/>
                <a:cs typeface="Open Sans" panose="020B0606030504020204" pitchFamily="34" charset="0"/>
              </a:rPr>
              <a:t>u, v, w, p, h, </a:t>
            </a:r>
            <a:r>
              <a:rPr lang="en-US" i="1" dirty="0" err="1">
                <a:solidFill>
                  <a:schemeClr val="tx1"/>
                </a:solidFill>
                <a:ea typeface="Open Sans" panose="020B0606030504020204" pitchFamily="34" charset="0"/>
                <a:cs typeface="Open Sans" panose="020B0606030504020204" pitchFamily="34" charset="0"/>
              </a:rPr>
              <a:t>h</a:t>
            </a:r>
            <a:r>
              <a:rPr lang="en-US" i="1" baseline="30000" dirty="0" err="1">
                <a:solidFill>
                  <a:schemeClr val="tx1"/>
                </a:solidFill>
                <a:ea typeface="Open Sans" panose="020B0606030504020204" pitchFamily="34" charset="0"/>
                <a:cs typeface="Open Sans" panose="020B0606030504020204" pitchFamily="34" charset="0"/>
              </a:rPr>
              <a:t>r</a:t>
            </a:r>
            <a:r>
              <a:rPr lang="en-US" i="1" dirty="0">
                <a:solidFill>
                  <a:schemeClr val="tx1"/>
                </a:solidFill>
                <a:ea typeface="Open Sans" panose="020B0606030504020204" pitchFamily="34" charset="0"/>
                <a:cs typeface="Open Sans" panose="020B0606030504020204" pitchFamily="34" charset="0"/>
              </a:rPr>
              <a:t>, Z, </a:t>
            </a:r>
            <a:r>
              <a:rPr lang="en-US" i="1" dirty="0" err="1">
                <a:solidFill>
                  <a:schemeClr val="tx1"/>
                </a:solidFill>
                <a:ea typeface="Open Sans" panose="020B0606030504020204" pitchFamily="34" charset="0"/>
                <a:cs typeface="Open Sans" panose="020B0606030504020204" pitchFamily="34" charset="0"/>
              </a:rPr>
              <a:t>I</a:t>
            </a:r>
            <a:r>
              <a:rPr lang="en-US" i="1" baseline="30000" dirty="0" err="1">
                <a:solidFill>
                  <a:schemeClr val="tx1"/>
                </a:solidFill>
                <a:ea typeface="Open Sans" panose="020B0606030504020204" pitchFamily="34" charset="0"/>
                <a:cs typeface="Open Sans" panose="020B0606030504020204" pitchFamily="34" charset="0"/>
              </a:rPr>
              <a:t>k</a:t>
            </a:r>
            <a:r>
              <a:rPr lang="en-US" i="1" dirty="0">
                <a:solidFill>
                  <a:schemeClr val="tx1"/>
                </a:solidFill>
                <a:ea typeface="Open Sans" panose="020B0606030504020204" pitchFamily="34" charset="0"/>
                <a:cs typeface="Open Sans" panose="020B0606030504020204" pitchFamily="34" charset="0"/>
              </a:rPr>
              <a:t> T)</a:t>
            </a:r>
            <a:r>
              <a:rPr lang="en-US" baseline="30000" dirty="0">
                <a:solidFill>
                  <a:schemeClr val="tx1"/>
                </a:solidFill>
                <a:ea typeface="Open Sans" panose="020B0606030504020204" pitchFamily="34" charset="0"/>
                <a:cs typeface="Open Sans" panose="020B0606030504020204" pitchFamily="34" charset="0"/>
              </a:rPr>
              <a:t>T</a:t>
            </a:r>
          </a:p>
          <a:p>
            <a:pPr marL="350838" indent="-342900">
              <a:buFont typeface="Arial" panose="020B0604020202020204" pitchFamily="34" charset="0"/>
              <a:buChar char="•"/>
            </a:pPr>
            <a:r>
              <a:rPr lang="en-US" dirty="0">
                <a:solidFill>
                  <a:schemeClr val="tx1"/>
                </a:solidFill>
                <a:ea typeface="Open Sans" panose="020B0606030504020204" pitchFamily="34" charset="0"/>
                <a:cs typeface="Open Sans" panose="020B0606030504020204" pitchFamily="34" charset="0"/>
              </a:rPr>
              <a:t>Stable and accurate operator split methods are, therefore, sought</a:t>
            </a:r>
          </a:p>
          <a:p>
            <a:pPr marL="455977" lvl="1" indent="-228600">
              <a:buFont typeface="Arial" charset="0"/>
              <a:buChar char="•"/>
            </a:pPr>
            <a:r>
              <a:rPr lang="en-US" dirty="0">
                <a:latin typeface="Open Sans" panose="020B0606030504020204" pitchFamily="34" charset="0"/>
                <a:ea typeface="Open Sans" panose="020B0606030504020204" pitchFamily="34" charset="0"/>
                <a:cs typeface="Open Sans" panose="020B0606030504020204" pitchFamily="34" charset="0"/>
              </a:rPr>
              <a:t>See Domino et al., </a:t>
            </a:r>
            <a:r>
              <a:rPr lang="en-US" i="1" dirty="0">
                <a:latin typeface="Open Sans" panose="020B0606030504020204" pitchFamily="34" charset="0"/>
                <a:ea typeface="Open Sans" panose="020B0606030504020204" pitchFamily="34" charset="0"/>
                <a:cs typeface="Open Sans" panose="020B0606030504020204" pitchFamily="34" charset="0"/>
              </a:rPr>
              <a:t>AIAA</a:t>
            </a:r>
            <a:r>
              <a:rPr lang="en-US" dirty="0">
                <a:latin typeface="Open Sans" panose="020B0606030504020204" pitchFamily="34" charset="0"/>
                <a:ea typeface="Open Sans" panose="020B0606030504020204" pitchFamily="34" charset="0"/>
                <a:cs typeface="Open Sans" panose="020B0606030504020204" pitchFamily="34" charset="0"/>
              </a:rPr>
              <a:t>, 2007</a:t>
            </a:r>
          </a:p>
          <a:p>
            <a:endParaRPr lang="en-US" dirty="0"/>
          </a:p>
        </p:txBody>
      </p:sp>
    </p:spTree>
    <p:extLst>
      <p:ext uri="{BB962C8B-B14F-4D97-AF65-F5344CB8AC3E}">
        <p14:creationId xmlns:p14="http://schemas.microsoft.com/office/powerpoint/2010/main" val="34397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7680-2076-267F-F0E0-F574E9ACFF47}"/>
              </a:ext>
            </a:extLst>
          </p:cNvPr>
          <p:cNvSpPr>
            <a:spLocks noGrp="1"/>
          </p:cNvSpPr>
          <p:nvPr>
            <p:ph type="title"/>
          </p:nvPr>
        </p:nvSpPr>
        <p:spPr/>
        <p:txBody>
          <a:bodyPr/>
          <a:lstStyle/>
          <a:p>
            <a:r>
              <a:rPr lang="en-US" dirty="0"/>
              <a:t>Break-out Example Using </a:t>
            </a:r>
            <a:r>
              <a:rPr lang="en-US" dirty="0" err="1"/>
              <a:t>Paraview</a:t>
            </a:r>
            <a:endParaRPr lang="en-US" dirty="0"/>
          </a:p>
        </p:txBody>
      </p:sp>
      <p:sp>
        <p:nvSpPr>
          <p:cNvPr id="3" name="Slide Number Placeholder 2">
            <a:extLst>
              <a:ext uri="{FF2B5EF4-FFF2-40B4-BE49-F238E27FC236}">
                <a16:creationId xmlns:a16="http://schemas.microsoft.com/office/drawing/2014/main" id="{3B956B58-EF57-0AAA-AB97-080AC5A225AA}"/>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089E3248-2395-5FE0-6286-025F0C219EED}"/>
              </a:ext>
            </a:extLst>
          </p:cNvPr>
          <p:cNvSpPr>
            <a:spLocks noGrp="1"/>
          </p:cNvSpPr>
          <p:nvPr>
            <p:ph sz="quarter" idx="11"/>
          </p:nvPr>
        </p:nvSpPr>
        <p:spPr/>
        <p:txBody>
          <a:bodyPr/>
          <a:lstStyle/>
          <a:p>
            <a:pPr marL="342900" indent="-342900">
              <a:buFont typeface="Arial" panose="020B0604020202020204" pitchFamily="34" charset="0"/>
              <a:buChar char="•"/>
            </a:pPr>
            <a:r>
              <a:rPr lang="en-US" altLang="en-US" sz="2000" dirty="0">
                <a:solidFill>
                  <a:schemeClr val="tx1"/>
                </a:solidFill>
              </a:rPr>
              <a:t>Live demo</a:t>
            </a:r>
            <a:endParaRPr lang="en-US" altLang="en-US" sz="1800" dirty="0">
              <a:solidFill>
                <a:schemeClr val="tx1"/>
              </a:solidFill>
            </a:endParaRPr>
          </a:p>
          <a:p>
            <a:endParaRPr lang="en-US" dirty="0"/>
          </a:p>
        </p:txBody>
      </p:sp>
    </p:spTree>
    <p:extLst>
      <p:ext uri="{BB962C8B-B14F-4D97-AF65-F5344CB8AC3E}">
        <p14:creationId xmlns:p14="http://schemas.microsoft.com/office/powerpoint/2010/main" val="40774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Core Technology Provided to </a:t>
            </a:r>
            <a:r>
              <a:rPr lang="en-US" dirty="0" err="1"/>
              <a:t>Nalu</a:t>
            </a:r>
            <a:r>
              <a:rPr lang="en-US" dirty="0"/>
              <a:t> Origination:</a:t>
            </a:r>
            <a:br>
              <a:rPr lang="en-US" dirty="0"/>
            </a:br>
            <a:r>
              <a:rPr lang="en-US" dirty="0"/>
              <a:t>Advanced Simulation and Computing Sierra/Fuego</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Use-case characterized by a highly </a:t>
            </a:r>
            <a:r>
              <a:rPr lang="en-US" dirty="0" err="1"/>
              <a:t>sooting</a:t>
            </a:r>
            <a:r>
              <a:rPr lang="en-US" dirty="0"/>
              <a:t>, turbulent, reacting flow with Participating Media Radiation (PMR), Conjugate Heat Transfer (CHT), and propellant multi-physics coupling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Complex geometry has driven a generalized, hybrid unstructured discretization approach supporting Hex8, Tet4, Wedge6, and Pyramid5 elements in addition to promotion of Hex8 to Hex27, and Tet4 to Tet10</a:t>
            </a:r>
          </a:p>
        </p:txBody>
      </p:sp>
      <p:pic>
        <p:nvPicPr>
          <p:cNvPr id="5" name="Picture 4" descr="LNG-fire-test-1.jpg">
            <a:extLst>
              <a:ext uri="{FF2B5EF4-FFF2-40B4-BE49-F238E27FC236}">
                <a16:creationId xmlns:a16="http://schemas.microsoft.com/office/drawing/2014/main" id="{25A42A4D-B93D-9629-9DD1-38D980628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458" y="2657841"/>
            <a:ext cx="3186087" cy="2435024"/>
          </a:xfrm>
          <a:prstGeom prst="rect">
            <a:avLst/>
          </a:prstGeom>
        </p:spPr>
      </p:pic>
      <p:pic>
        <p:nvPicPr>
          <p:cNvPr id="6" name="Picture 5" descr="LNGTanker.tiff">
            <a:extLst>
              <a:ext uri="{FF2B5EF4-FFF2-40B4-BE49-F238E27FC236}">
                <a16:creationId xmlns:a16="http://schemas.microsoft.com/office/drawing/2014/main" id="{AC273B4F-2671-901A-6DE8-4197B433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14" y="3471485"/>
            <a:ext cx="2286000" cy="1621380"/>
          </a:xfrm>
          <a:prstGeom prst="rect">
            <a:avLst/>
          </a:prstGeom>
        </p:spPr>
      </p:pic>
      <p:pic>
        <p:nvPicPr>
          <p:cNvPr id="7" name="Picture 6" descr="volumeRenderedPropellant.tif">
            <a:extLst>
              <a:ext uri="{FF2B5EF4-FFF2-40B4-BE49-F238E27FC236}">
                <a16:creationId xmlns:a16="http://schemas.microsoft.com/office/drawing/2014/main" id="{5FEAFE33-68A8-55AA-BED9-7655BC7D5719}"/>
              </a:ext>
            </a:extLst>
          </p:cNvPr>
          <p:cNvPicPr>
            <a:picLocks noChangeAspect="1"/>
          </p:cNvPicPr>
          <p:nvPr/>
        </p:nvPicPr>
        <p:blipFill rotWithShape="1">
          <a:blip r:embed="rId4">
            <a:extLst>
              <a:ext uri="{28A0092B-C50C-407E-A947-70E740481C1C}">
                <a14:useLocalDpi xmlns:a14="http://schemas.microsoft.com/office/drawing/2010/main" val="0"/>
              </a:ext>
            </a:extLst>
          </a:blip>
          <a:srcRect l="9956" r="14944"/>
          <a:stretch/>
        </p:blipFill>
        <p:spPr>
          <a:xfrm>
            <a:off x="8911496" y="2819318"/>
            <a:ext cx="1519987" cy="1564731"/>
          </a:xfrm>
          <a:prstGeom prst="rect">
            <a:avLst/>
          </a:prstGeom>
        </p:spPr>
      </p:pic>
      <p:pic>
        <p:nvPicPr>
          <p:cNvPr id="8" name="Picture 7" descr="stillSuppression.tiff">
            <a:extLst>
              <a:ext uri="{FF2B5EF4-FFF2-40B4-BE49-F238E27FC236}">
                <a16:creationId xmlns:a16="http://schemas.microsoft.com/office/drawing/2014/main" id="{1C70BC8E-3D9E-174B-2054-CFEB58817413}"/>
              </a:ext>
            </a:extLst>
          </p:cNvPr>
          <p:cNvPicPr>
            <a:picLocks noChangeAspect="1"/>
          </p:cNvPicPr>
          <p:nvPr/>
        </p:nvPicPr>
        <p:blipFill rotWithShape="1">
          <a:blip r:embed="rId5">
            <a:extLst>
              <a:ext uri="{28A0092B-C50C-407E-A947-70E740481C1C}">
                <a14:useLocalDpi xmlns:a14="http://schemas.microsoft.com/office/drawing/2010/main" val="0"/>
              </a:ext>
            </a:extLst>
          </a:blip>
          <a:srcRect l="6262" t="8213" r="20869" b="19455"/>
          <a:stretch/>
        </p:blipFill>
        <p:spPr>
          <a:xfrm>
            <a:off x="6978314" y="2738981"/>
            <a:ext cx="1933182" cy="1679107"/>
          </a:xfrm>
          <a:prstGeom prst="rect">
            <a:avLst/>
          </a:prstGeom>
        </p:spPr>
      </p:pic>
      <p:pic>
        <p:nvPicPr>
          <p:cNvPr id="9" name="Picture 8">
            <a:extLst>
              <a:ext uri="{FF2B5EF4-FFF2-40B4-BE49-F238E27FC236}">
                <a16:creationId xmlns:a16="http://schemas.microsoft.com/office/drawing/2014/main" id="{44B0E478-F395-4640-6266-B2164B775355}"/>
              </a:ext>
            </a:extLst>
          </p:cNvPr>
          <p:cNvPicPr>
            <a:picLocks noChangeAspect="1"/>
          </p:cNvPicPr>
          <p:nvPr/>
        </p:nvPicPr>
        <p:blipFill rotWithShape="1">
          <a:blip r:embed="rId6"/>
          <a:srcRect l="3413" t="5623" b="4325"/>
          <a:stretch/>
        </p:blipFill>
        <p:spPr>
          <a:xfrm>
            <a:off x="4683241" y="2657841"/>
            <a:ext cx="2286000" cy="1324306"/>
          </a:xfrm>
          <a:prstGeom prst="rect">
            <a:avLst/>
          </a:prstGeom>
        </p:spPr>
      </p:pic>
    </p:spTree>
    <p:extLst>
      <p:ext uri="{BB962C8B-B14F-4D97-AF65-F5344CB8AC3E}">
        <p14:creationId xmlns:p14="http://schemas.microsoft.com/office/powerpoint/2010/main" val="2725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Goal: Beyond 32-bit Computing</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Circa 2013, many scientific production codes were limited to 32-bit</a:t>
            </a:r>
          </a:p>
          <a:p>
            <a:pPr marL="342900" indent="-342900">
              <a:buFont typeface="Arial" panose="020B0604020202020204" pitchFamily="34" charset="0"/>
              <a:buChar char="•"/>
            </a:pPr>
            <a:r>
              <a:rPr lang="en-US" dirty="0"/>
              <a:t>Therefore, maximum simulation size for entities, e.g., node, edge, face, element, etc., was ~2.2 billion</a:t>
            </a:r>
          </a:p>
          <a:p>
            <a:pPr marL="342900" indent="-342900">
              <a:buFont typeface="Arial" panose="020B0604020202020204" pitchFamily="34" charset="0"/>
              <a:buChar char="•"/>
            </a:pPr>
            <a:r>
              <a:rPr lang="en-US" dirty="0"/>
              <a:t>Next Generation Platforms were advocated to overcome poor MPI scaling and power needs to support </a:t>
            </a:r>
            <a:r>
              <a:rPr lang="en-US" dirty="0" err="1"/>
              <a:t>Exascale</a:t>
            </a:r>
            <a:r>
              <a:rPr lang="en-US" dirty="0"/>
              <a:t> computing (10</a:t>
            </a:r>
            <a:r>
              <a:rPr lang="en-US" baseline="30000" dirty="0"/>
              <a:t>18</a:t>
            </a:r>
            <a:r>
              <a:rPr lang="en-US" dirty="0"/>
              <a:t> floating point operations/second)</a:t>
            </a:r>
          </a:p>
          <a:p>
            <a:pPr marL="726948" lvl="1" indent="-342900">
              <a:buFont typeface="Arial" panose="020B0604020202020204" pitchFamily="34" charset="0"/>
              <a:buChar char="•"/>
            </a:pPr>
            <a:r>
              <a:rPr lang="en-US" dirty="0"/>
              <a:t>Platform architectures, at that point, were not not yet known (still evolving)</a:t>
            </a:r>
          </a:p>
          <a:p>
            <a:pPr marL="342900" indent="-34290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856FBAA2-A0D8-2C5E-B65A-2C4497703EBC}"/>
              </a:ext>
            </a:extLst>
          </p:cNvPr>
          <p:cNvSpPr txBox="1"/>
          <p:nvPr/>
        </p:nvSpPr>
        <p:spPr>
          <a:xfrm>
            <a:off x="7489280" y="3769064"/>
            <a:ext cx="2778325" cy="1569660"/>
          </a:xfrm>
          <a:prstGeom prst="rect">
            <a:avLst/>
          </a:prstGeom>
          <a:noFill/>
        </p:spPr>
        <p:txBody>
          <a:bodyPr wrap="none" rtlCol="0">
            <a:spAutoFit/>
          </a:bodyPr>
          <a:lstStyle/>
          <a:p>
            <a:r>
              <a:rPr lang="en-US" sz="9600" dirty="0"/>
              <a:t>(      )</a:t>
            </a:r>
          </a:p>
        </p:txBody>
      </p:sp>
      <p:pic>
        <p:nvPicPr>
          <p:cNvPr id="11" name="Picture 10" descr="sierra_wheel.jpg">
            <a:extLst>
              <a:ext uri="{FF2B5EF4-FFF2-40B4-BE49-F238E27FC236}">
                <a16:creationId xmlns:a16="http://schemas.microsoft.com/office/drawing/2014/main" id="{7F0EE1AE-3154-285A-1B66-95A8210A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768" y="3371195"/>
            <a:ext cx="2019112" cy="2049399"/>
          </a:xfrm>
          <a:prstGeom prst="rect">
            <a:avLst/>
          </a:prstGeom>
        </p:spPr>
      </p:pic>
      <p:pic>
        <p:nvPicPr>
          <p:cNvPr id="12" name="Picture 11">
            <a:extLst>
              <a:ext uri="{FF2B5EF4-FFF2-40B4-BE49-F238E27FC236}">
                <a16:creationId xmlns:a16="http://schemas.microsoft.com/office/drawing/2014/main" id="{44268D2B-8719-CCEE-2BC7-D0731850ADB4}"/>
              </a:ext>
            </a:extLst>
          </p:cNvPr>
          <p:cNvPicPr>
            <a:picLocks noChangeAspect="1"/>
          </p:cNvPicPr>
          <p:nvPr/>
        </p:nvPicPr>
        <p:blipFill>
          <a:blip r:embed="rId3"/>
          <a:stretch>
            <a:fillRect/>
          </a:stretch>
        </p:blipFill>
        <p:spPr>
          <a:xfrm>
            <a:off x="4009480" y="3591244"/>
            <a:ext cx="3175000" cy="1409700"/>
          </a:xfrm>
          <a:prstGeom prst="rect">
            <a:avLst/>
          </a:prstGeom>
        </p:spPr>
      </p:pic>
      <p:sp>
        <p:nvSpPr>
          <p:cNvPr id="13" name="TextBox 12">
            <a:extLst>
              <a:ext uri="{FF2B5EF4-FFF2-40B4-BE49-F238E27FC236}">
                <a16:creationId xmlns:a16="http://schemas.microsoft.com/office/drawing/2014/main" id="{90720936-0A89-6E38-F036-9F396D9F73C3}"/>
              </a:ext>
            </a:extLst>
          </p:cNvPr>
          <p:cNvSpPr txBox="1"/>
          <p:nvPr/>
        </p:nvSpPr>
        <p:spPr>
          <a:xfrm>
            <a:off x="1888768" y="5401381"/>
            <a:ext cx="7835900" cy="1815882"/>
          </a:xfrm>
          <a:prstGeom prst="rect">
            <a:avLst/>
          </a:prstGeom>
          <a:noFill/>
        </p:spPr>
        <p:txBody>
          <a:bodyPr wrap="square" rtlCol="0">
            <a:spAutoFit/>
          </a:bodyPr>
          <a:lstStyle/>
          <a:p>
            <a:pPr algn="ctr"/>
            <a:r>
              <a:rPr lang="en-US" sz="2800" dirty="0">
                <a:cs typeface="Lucida Sans Unicode"/>
              </a:rPr>
              <a:t>Sierra Toolkit/</a:t>
            </a:r>
            <a:r>
              <a:rPr lang="en-US" sz="2800" dirty="0" err="1">
                <a:cs typeface="Lucida Sans Unicode"/>
              </a:rPr>
              <a:t>Trilinos</a:t>
            </a:r>
            <a:r>
              <a:rPr lang="en-US" sz="2800" dirty="0">
                <a:cs typeface="Lucida Sans Unicode"/>
              </a:rPr>
              <a:t> (open-source)</a:t>
            </a:r>
          </a:p>
          <a:p>
            <a:pPr algn="ctr"/>
            <a:r>
              <a:rPr lang="en-US" sz="2800" dirty="0">
                <a:cs typeface="Lucida Sans Unicode"/>
              </a:rPr>
              <a:t>MPI+X parallelism </a:t>
            </a:r>
          </a:p>
          <a:p>
            <a:pPr algn="ctr"/>
            <a:r>
              <a:rPr lang="en-US" sz="2800" dirty="0">
                <a:cs typeface="Lucida Sans Unicode"/>
              </a:rPr>
              <a:t>Support for new architectures</a:t>
            </a:r>
          </a:p>
          <a:p>
            <a:endParaRPr lang="en-US" sz="2800" dirty="0">
              <a:latin typeface="Lucida Sans Unicode"/>
              <a:cs typeface="Lucida Sans Unicode"/>
            </a:endParaRPr>
          </a:p>
        </p:txBody>
      </p:sp>
      <p:sp>
        <p:nvSpPr>
          <p:cNvPr id="14" name="TextBox 13">
            <a:extLst>
              <a:ext uri="{FF2B5EF4-FFF2-40B4-BE49-F238E27FC236}">
                <a16:creationId xmlns:a16="http://schemas.microsoft.com/office/drawing/2014/main" id="{92B2B29B-327B-FCE4-B815-8EFE4F4808F4}"/>
              </a:ext>
            </a:extLst>
          </p:cNvPr>
          <p:cNvSpPr txBox="1"/>
          <p:nvPr/>
        </p:nvSpPr>
        <p:spPr>
          <a:xfrm>
            <a:off x="6962695" y="3246663"/>
            <a:ext cx="5024866" cy="523220"/>
          </a:xfrm>
          <a:prstGeom prst="rect">
            <a:avLst/>
          </a:prstGeom>
          <a:noFill/>
        </p:spPr>
        <p:txBody>
          <a:bodyPr wrap="square" rtlCol="0">
            <a:spAutoFit/>
          </a:bodyPr>
          <a:lstStyle/>
          <a:p>
            <a:pPr algn="ctr"/>
            <a:r>
              <a:rPr lang="en-US" sz="2800" dirty="0">
                <a:cs typeface="Lucida Sans Unicode"/>
              </a:rPr>
              <a:t>+ ASC Investments</a:t>
            </a:r>
          </a:p>
        </p:txBody>
      </p:sp>
      <p:pic>
        <p:nvPicPr>
          <p:cNvPr id="15" name="Picture 14">
            <a:extLst>
              <a:ext uri="{FF2B5EF4-FFF2-40B4-BE49-F238E27FC236}">
                <a16:creationId xmlns:a16="http://schemas.microsoft.com/office/drawing/2014/main" id="{08FF561E-401B-58AB-3BF0-39C4B145AA6B}"/>
              </a:ext>
            </a:extLst>
          </p:cNvPr>
          <p:cNvPicPr>
            <a:picLocks noChangeAspect="1"/>
          </p:cNvPicPr>
          <p:nvPr/>
        </p:nvPicPr>
        <p:blipFill>
          <a:blip r:embed="rId4"/>
          <a:stretch>
            <a:fillRect/>
          </a:stretch>
        </p:blipFill>
        <p:spPr>
          <a:xfrm>
            <a:off x="7895192" y="4171583"/>
            <a:ext cx="1723974" cy="1070679"/>
          </a:xfrm>
          <a:prstGeom prst="rect">
            <a:avLst/>
          </a:prstGeom>
        </p:spPr>
      </p:pic>
    </p:spTree>
    <p:extLst>
      <p:ext uri="{BB962C8B-B14F-4D97-AF65-F5344CB8AC3E}">
        <p14:creationId xmlns:p14="http://schemas.microsoft.com/office/powerpoint/2010/main" val="29447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Developed Open-Source BSD-clause 3 Distribution Policy</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Philosophy: Open-source collaborations</a:t>
            </a:r>
          </a:p>
        </p:txBody>
      </p:sp>
      <p:sp>
        <p:nvSpPr>
          <p:cNvPr id="5" name="TextBox 4">
            <a:extLst>
              <a:ext uri="{FF2B5EF4-FFF2-40B4-BE49-F238E27FC236}">
                <a16:creationId xmlns:a16="http://schemas.microsoft.com/office/drawing/2014/main" id="{0624B10F-6B18-96CF-5E39-AC9FA7952EB0}"/>
              </a:ext>
            </a:extLst>
          </p:cNvPr>
          <p:cNvSpPr txBox="1"/>
          <p:nvPr/>
        </p:nvSpPr>
        <p:spPr>
          <a:xfrm>
            <a:off x="1777765" y="4874692"/>
            <a:ext cx="2984791" cy="369332"/>
          </a:xfrm>
          <a:prstGeom prst="rect">
            <a:avLst/>
          </a:prstGeom>
          <a:noFill/>
        </p:spPr>
        <p:txBody>
          <a:bodyPr wrap="none" rtlCol="0">
            <a:spAutoFit/>
          </a:bodyPr>
          <a:lstStyle/>
          <a:p>
            <a:r>
              <a:rPr lang="en-US" dirty="0">
                <a:latin typeface="+mj-lt"/>
              </a:rPr>
              <a:t>https://</a:t>
            </a:r>
            <a:r>
              <a:rPr lang="en-US" dirty="0" err="1">
                <a:latin typeface="+mj-lt"/>
              </a:rPr>
              <a:t>github.com</a:t>
            </a:r>
            <a:r>
              <a:rPr lang="en-US" dirty="0">
                <a:latin typeface="+mj-lt"/>
              </a:rPr>
              <a:t>/</a:t>
            </a:r>
            <a:r>
              <a:rPr lang="en-US" dirty="0" err="1">
                <a:latin typeface="+mj-lt"/>
              </a:rPr>
              <a:t>NaluCFD</a:t>
            </a:r>
            <a:endParaRPr lang="en-US" dirty="0">
              <a:latin typeface="+mj-lt"/>
            </a:endParaRPr>
          </a:p>
        </p:txBody>
      </p:sp>
      <p:pic>
        <p:nvPicPr>
          <p:cNvPr id="6" name="Picture 5" descr="https://raw.githubusercontent.com/wiki/spdomin/Nalu/images/naluLowMach.jpg">
            <a:extLst>
              <a:ext uri="{FF2B5EF4-FFF2-40B4-BE49-F238E27FC236}">
                <a16:creationId xmlns:a16="http://schemas.microsoft.com/office/drawing/2014/main" id="{5729E11C-D641-52AC-7ECA-B630958EF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26" y="2172826"/>
            <a:ext cx="3029443" cy="25750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871ED2-6AA1-98D4-9568-E6DD8421C382}"/>
              </a:ext>
            </a:extLst>
          </p:cNvPr>
          <p:cNvPicPr>
            <a:picLocks noChangeAspect="1"/>
          </p:cNvPicPr>
          <p:nvPr/>
        </p:nvPicPr>
        <p:blipFill rotWithShape="1">
          <a:blip r:embed="rId3"/>
          <a:srcRect t="25040" b="25124"/>
          <a:stretch/>
        </p:blipFill>
        <p:spPr>
          <a:xfrm>
            <a:off x="7108093" y="2706121"/>
            <a:ext cx="2278883" cy="1135707"/>
          </a:xfrm>
          <a:prstGeom prst="rect">
            <a:avLst/>
          </a:prstGeom>
        </p:spPr>
      </p:pic>
      <p:pic>
        <p:nvPicPr>
          <p:cNvPr id="8" name="Picture 7">
            <a:extLst>
              <a:ext uri="{FF2B5EF4-FFF2-40B4-BE49-F238E27FC236}">
                <a16:creationId xmlns:a16="http://schemas.microsoft.com/office/drawing/2014/main" id="{2DF7D539-DD18-6FA0-6016-BEBFA2F11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747" y="3968667"/>
            <a:ext cx="3437681" cy="1275357"/>
          </a:xfrm>
          <a:prstGeom prst="rect">
            <a:avLst/>
          </a:prstGeom>
        </p:spPr>
      </p:pic>
      <p:pic>
        <p:nvPicPr>
          <p:cNvPr id="9" name="Picture 8">
            <a:extLst>
              <a:ext uri="{FF2B5EF4-FFF2-40B4-BE49-F238E27FC236}">
                <a16:creationId xmlns:a16="http://schemas.microsoft.com/office/drawing/2014/main" id="{27A66D9D-1378-89B2-EF38-61215E8E088A}"/>
              </a:ext>
            </a:extLst>
          </p:cNvPr>
          <p:cNvPicPr>
            <a:picLocks noChangeAspect="1"/>
          </p:cNvPicPr>
          <p:nvPr/>
        </p:nvPicPr>
        <p:blipFill>
          <a:blip r:embed="rId5"/>
          <a:stretch>
            <a:fillRect/>
          </a:stretch>
        </p:blipFill>
        <p:spPr>
          <a:xfrm>
            <a:off x="5883747" y="2889328"/>
            <a:ext cx="965200" cy="952500"/>
          </a:xfrm>
          <a:prstGeom prst="rect">
            <a:avLst/>
          </a:prstGeom>
        </p:spPr>
      </p:pic>
      <p:pic>
        <p:nvPicPr>
          <p:cNvPr id="16" name="Picture 15">
            <a:extLst>
              <a:ext uri="{FF2B5EF4-FFF2-40B4-BE49-F238E27FC236}">
                <a16:creationId xmlns:a16="http://schemas.microsoft.com/office/drawing/2014/main" id="{B8096C91-5C44-253C-64E0-0F5E503343A1}"/>
              </a:ext>
            </a:extLst>
          </p:cNvPr>
          <p:cNvPicPr>
            <a:picLocks noChangeAspect="1"/>
          </p:cNvPicPr>
          <p:nvPr/>
        </p:nvPicPr>
        <p:blipFill rotWithShape="1">
          <a:blip r:embed="rId6">
            <a:extLst>
              <a:ext uri="{28A0092B-C50C-407E-A947-70E740481C1C}">
                <a14:useLocalDpi xmlns:a14="http://schemas.microsoft.com/office/drawing/2010/main" val="0"/>
              </a:ext>
            </a:extLst>
          </a:blip>
          <a:srcRect l="22183" t="6955" r="22772" b="9961"/>
          <a:stretch/>
        </p:blipFill>
        <p:spPr>
          <a:xfrm>
            <a:off x="8247534" y="913463"/>
            <a:ext cx="1146234" cy="1674533"/>
          </a:xfrm>
          <a:prstGeom prst="rect">
            <a:avLst/>
          </a:prstGeom>
        </p:spPr>
      </p:pic>
      <p:pic>
        <p:nvPicPr>
          <p:cNvPr id="17" name="Picture 16">
            <a:extLst>
              <a:ext uri="{FF2B5EF4-FFF2-40B4-BE49-F238E27FC236}">
                <a16:creationId xmlns:a16="http://schemas.microsoft.com/office/drawing/2014/main" id="{4EEEF66D-E42D-2C25-9008-431AAFEB594E}"/>
              </a:ext>
            </a:extLst>
          </p:cNvPr>
          <p:cNvPicPr>
            <a:picLocks noChangeAspect="1"/>
          </p:cNvPicPr>
          <p:nvPr/>
        </p:nvPicPr>
        <p:blipFill>
          <a:blip r:embed="rId7"/>
          <a:stretch>
            <a:fillRect/>
          </a:stretch>
        </p:blipFill>
        <p:spPr>
          <a:xfrm>
            <a:off x="8051099" y="5708193"/>
            <a:ext cx="1081314" cy="914400"/>
          </a:xfrm>
          <a:prstGeom prst="rect">
            <a:avLst/>
          </a:prstGeom>
        </p:spPr>
      </p:pic>
      <p:pic>
        <p:nvPicPr>
          <p:cNvPr id="18" name="Picture 17">
            <a:extLst>
              <a:ext uri="{FF2B5EF4-FFF2-40B4-BE49-F238E27FC236}">
                <a16:creationId xmlns:a16="http://schemas.microsoft.com/office/drawing/2014/main" id="{3111F454-FE36-6D6D-2F4E-38E0E5FA92FD}"/>
              </a:ext>
            </a:extLst>
          </p:cNvPr>
          <p:cNvPicPr>
            <a:picLocks noChangeAspect="1"/>
          </p:cNvPicPr>
          <p:nvPr/>
        </p:nvPicPr>
        <p:blipFill>
          <a:blip r:embed="rId8"/>
          <a:stretch>
            <a:fillRect/>
          </a:stretch>
        </p:blipFill>
        <p:spPr>
          <a:xfrm>
            <a:off x="6453935" y="5719872"/>
            <a:ext cx="1326630" cy="914400"/>
          </a:xfrm>
          <a:prstGeom prst="rect">
            <a:avLst/>
          </a:prstGeom>
        </p:spPr>
      </p:pic>
      <p:pic>
        <p:nvPicPr>
          <p:cNvPr id="19" name="Picture 18">
            <a:extLst>
              <a:ext uri="{FF2B5EF4-FFF2-40B4-BE49-F238E27FC236}">
                <a16:creationId xmlns:a16="http://schemas.microsoft.com/office/drawing/2014/main" id="{D2CB929B-A162-1C0F-4783-3E0CA4BD6440}"/>
              </a:ext>
            </a:extLst>
          </p:cNvPr>
          <p:cNvPicPr>
            <a:picLocks noChangeAspect="1"/>
          </p:cNvPicPr>
          <p:nvPr/>
        </p:nvPicPr>
        <p:blipFill>
          <a:blip r:embed="rId9"/>
          <a:stretch>
            <a:fillRect/>
          </a:stretch>
        </p:blipFill>
        <p:spPr>
          <a:xfrm>
            <a:off x="4314526" y="5741248"/>
            <a:ext cx="683941" cy="914400"/>
          </a:xfrm>
          <a:prstGeom prst="rect">
            <a:avLst/>
          </a:prstGeom>
        </p:spPr>
      </p:pic>
      <p:pic>
        <p:nvPicPr>
          <p:cNvPr id="20" name="Picture 19">
            <a:extLst>
              <a:ext uri="{FF2B5EF4-FFF2-40B4-BE49-F238E27FC236}">
                <a16:creationId xmlns:a16="http://schemas.microsoft.com/office/drawing/2014/main" id="{B5353900-1247-CE95-B0DE-60713BF7EA2F}"/>
              </a:ext>
            </a:extLst>
          </p:cNvPr>
          <p:cNvPicPr>
            <a:picLocks noChangeAspect="1"/>
          </p:cNvPicPr>
          <p:nvPr/>
        </p:nvPicPr>
        <p:blipFill rotWithShape="1">
          <a:blip r:embed="rId10"/>
          <a:srcRect l="28665" r="27246"/>
          <a:stretch/>
        </p:blipFill>
        <p:spPr>
          <a:xfrm>
            <a:off x="3439281" y="5741248"/>
            <a:ext cx="604711" cy="914400"/>
          </a:xfrm>
          <a:prstGeom prst="rect">
            <a:avLst/>
          </a:prstGeom>
        </p:spPr>
      </p:pic>
      <p:pic>
        <p:nvPicPr>
          <p:cNvPr id="21" name="Picture 20">
            <a:extLst>
              <a:ext uri="{FF2B5EF4-FFF2-40B4-BE49-F238E27FC236}">
                <a16:creationId xmlns:a16="http://schemas.microsoft.com/office/drawing/2014/main" id="{886BBE08-A5D4-242E-AB7A-99642C5199AC}"/>
              </a:ext>
            </a:extLst>
          </p:cNvPr>
          <p:cNvPicPr>
            <a:picLocks noChangeAspect="1"/>
          </p:cNvPicPr>
          <p:nvPr/>
        </p:nvPicPr>
        <p:blipFill>
          <a:blip r:embed="rId11"/>
          <a:stretch>
            <a:fillRect/>
          </a:stretch>
        </p:blipFill>
        <p:spPr>
          <a:xfrm>
            <a:off x="2559147" y="5741248"/>
            <a:ext cx="609600" cy="914400"/>
          </a:xfrm>
          <a:prstGeom prst="rect">
            <a:avLst/>
          </a:prstGeom>
        </p:spPr>
      </p:pic>
      <p:pic>
        <p:nvPicPr>
          <p:cNvPr id="22" name="Picture 21">
            <a:extLst>
              <a:ext uri="{FF2B5EF4-FFF2-40B4-BE49-F238E27FC236}">
                <a16:creationId xmlns:a16="http://schemas.microsoft.com/office/drawing/2014/main" id="{EC811615-968A-62C1-6165-DB959CBC1F0B}"/>
              </a:ext>
            </a:extLst>
          </p:cNvPr>
          <p:cNvPicPr>
            <a:picLocks noChangeAspect="1"/>
          </p:cNvPicPr>
          <p:nvPr/>
        </p:nvPicPr>
        <p:blipFill>
          <a:blip r:embed="rId12"/>
          <a:stretch>
            <a:fillRect/>
          </a:stretch>
        </p:blipFill>
        <p:spPr>
          <a:xfrm>
            <a:off x="5269001" y="5708193"/>
            <a:ext cx="914400" cy="914400"/>
          </a:xfrm>
          <a:prstGeom prst="rect">
            <a:avLst/>
          </a:prstGeom>
        </p:spPr>
      </p:pic>
    </p:spTree>
    <p:extLst>
      <p:ext uri="{BB962C8B-B14F-4D97-AF65-F5344CB8AC3E}">
        <p14:creationId xmlns:p14="http://schemas.microsoft.com/office/powerpoint/2010/main" val="126234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3F90-E01C-87EE-3CEC-9CF7CB87F20B}"/>
              </a:ext>
            </a:extLst>
          </p:cNvPr>
          <p:cNvSpPr>
            <a:spLocks noGrp="1"/>
          </p:cNvSpPr>
          <p:nvPr>
            <p:ph type="title"/>
          </p:nvPr>
        </p:nvSpPr>
        <p:spPr/>
        <p:txBody>
          <a:bodyPr/>
          <a:lstStyle/>
          <a:p>
            <a:r>
              <a:rPr lang="en-US" dirty="0"/>
              <a:t>Supported Physics: DNS and LES (even RANS)</a:t>
            </a:r>
          </a:p>
        </p:txBody>
      </p:sp>
      <p:sp>
        <p:nvSpPr>
          <p:cNvPr id="3" name="Slide Number Placeholder 2">
            <a:extLst>
              <a:ext uri="{FF2B5EF4-FFF2-40B4-BE49-F238E27FC236}">
                <a16:creationId xmlns:a16="http://schemas.microsoft.com/office/drawing/2014/main" id="{70679A27-F06D-1A1D-E827-67FF1E1E99AC}"/>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5" name="Picture 4">
            <a:extLst>
              <a:ext uri="{FF2B5EF4-FFF2-40B4-BE49-F238E27FC236}">
                <a16:creationId xmlns:a16="http://schemas.microsoft.com/office/drawing/2014/main" id="{345D472E-DC8A-A1AA-E45D-D338E59F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923" y="4210217"/>
            <a:ext cx="2276202" cy="2672483"/>
          </a:xfrm>
          <a:prstGeom prst="rect">
            <a:avLst/>
          </a:prstGeom>
        </p:spPr>
      </p:pic>
      <p:pic>
        <p:nvPicPr>
          <p:cNvPr id="6" name="Picture 5">
            <a:extLst>
              <a:ext uri="{FF2B5EF4-FFF2-40B4-BE49-F238E27FC236}">
                <a16:creationId xmlns:a16="http://schemas.microsoft.com/office/drawing/2014/main" id="{3A4FFBC0-64C3-C93F-928F-7BAB4F173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099" y="4400702"/>
            <a:ext cx="4292600" cy="2387600"/>
          </a:xfrm>
          <a:prstGeom prst="rect">
            <a:avLst/>
          </a:prstGeom>
        </p:spPr>
      </p:pic>
      <p:pic>
        <p:nvPicPr>
          <p:cNvPr id="7" name="Picture 6" descr="../../../Desktop/turbulent_jet_Q5.png">
            <a:extLst>
              <a:ext uri="{FF2B5EF4-FFF2-40B4-BE49-F238E27FC236}">
                <a16:creationId xmlns:a16="http://schemas.microsoft.com/office/drawing/2014/main" id="{9457A21D-FD24-D834-B170-C5DEEDD0FED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533" y="5159002"/>
            <a:ext cx="2672715" cy="1649730"/>
          </a:xfrm>
          <a:prstGeom prst="rect">
            <a:avLst/>
          </a:prstGeom>
          <a:noFill/>
          <a:ln>
            <a:noFill/>
          </a:ln>
        </p:spPr>
      </p:pic>
      <p:pic>
        <p:nvPicPr>
          <p:cNvPr id="8" name="Picture 7" descr="vort.adapt_0002.png">
            <a:extLst>
              <a:ext uri="{FF2B5EF4-FFF2-40B4-BE49-F238E27FC236}">
                <a16:creationId xmlns:a16="http://schemas.microsoft.com/office/drawing/2014/main" id="{7C9FAB3A-E690-95A7-0E45-25CDDB988A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868" y="2879699"/>
            <a:ext cx="3657600" cy="2286000"/>
          </a:xfrm>
          <a:prstGeom prst="rect">
            <a:avLst/>
          </a:prstGeom>
        </p:spPr>
      </p:pic>
      <p:pic>
        <p:nvPicPr>
          <p:cNvPr id="9" name="Picture 8" descr="overallNaluCHT.tif">
            <a:extLst>
              <a:ext uri="{FF2B5EF4-FFF2-40B4-BE49-F238E27FC236}">
                <a16:creationId xmlns:a16="http://schemas.microsoft.com/office/drawing/2014/main" id="{CC145008-9EF2-A357-0499-AA17A4F9D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6533" y="3155759"/>
            <a:ext cx="2549539" cy="2011680"/>
          </a:xfrm>
          <a:prstGeom prst="rect">
            <a:avLst/>
          </a:prstGeom>
        </p:spPr>
      </p:pic>
      <p:pic>
        <p:nvPicPr>
          <p:cNvPr id="10" name="Picture 9" descr="edgeFluidsPMR_Sk_0.5.tif">
            <a:extLst>
              <a:ext uri="{FF2B5EF4-FFF2-40B4-BE49-F238E27FC236}">
                <a16:creationId xmlns:a16="http://schemas.microsoft.com/office/drawing/2014/main" id="{61945BE8-3F99-057B-A866-B69089908499}"/>
              </a:ext>
            </a:extLst>
          </p:cNvPr>
          <p:cNvPicPr>
            <a:picLocks noChangeAspect="1"/>
          </p:cNvPicPr>
          <p:nvPr/>
        </p:nvPicPr>
        <p:blipFill rotWithShape="1">
          <a:blip r:embed="rId7">
            <a:extLst>
              <a:ext uri="{28A0092B-C50C-407E-A947-70E740481C1C}">
                <a14:useLocalDpi xmlns:a14="http://schemas.microsoft.com/office/drawing/2010/main" val="0"/>
              </a:ext>
            </a:extLst>
          </a:blip>
          <a:srcRect l="48827"/>
          <a:stretch/>
        </p:blipFill>
        <p:spPr>
          <a:xfrm>
            <a:off x="4478949" y="3155759"/>
            <a:ext cx="2578983" cy="2011680"/>
          </a:xfrm>
          <a:prstGeom prst="rect">
            <a:avLst/>
          </a:prstGeom>
        </p:spPr>
      </p:pic>
      <p:pic>
        <p:nvPicPr>
          <p:cNvPr id="11" name="Picture 10" descr="stillForMe.tiff">
            <a:extLst>
              <a:ext uri="{FF2B5EF4-FFF2-40B4-BE49-F238E27FC236}">
                <a16:creationId xmlns:a16="http://schemas.microsoft.com/office/drawing/2014/main" id="{8EDAA6B1-4F35-AD21-9A5F-031079D9D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533" y="870850"/>
            <a:ext cx="4082186" cy="2286000"/>
          </a:xfrm>
          <a:prstGeom prst="rect">
            <a:avLst/>
          </a:prstGeom>
        </p:spPr>
      </p:pic>
      <p:pic>
        <p:nvPicPr>
          <p:cNvPr id="12" name="Picture 11">
            <a:extLst>
              <a:ext uri="{FF2B5EF4-FFF2-40B4-BE49-F238E27FC236}">
                <a16:creationId xmlns:a16="http://schemas.microsoft.com/office/drawing/2014/main" id="{50254483-EB40-9C66-051C-A4F921286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8538" y="862834"/>
            <a:ext cx="2367418" cy="2303192"/>
          </a:xfrm>
          <a:prstGeom prst="rect">
            <a:avLst/>
          </a:prstGeom>
        </p:spPr>
      </p:pic>
      <p:pic>
        <p:nvPicPr>
          <p:cNvPr id="13" name="Picture 12">
            <a:extLst>
              <a:ext uri="{FF2B5EF4-FFF2-40B4-BE49-F238E27FC236}">
                <a16:creationId xmlns:a16="http://schemas.microsoft.com/office/drawing/2014/main" id="{F1F5B97E-E09E-5D2A-0E1B-AAF48C06BD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12369" y="870757"/>
            <a:ext cx="2611506" cy="2295269"/>
          </a:xfrm>
          <a:prstGeom prst="rect">
            <a:avLst/>
          </a:prstGeom>
        </p:spPr>
      </p:pic>
    </p:spTree>
    <p:extLst>
      <p:ext uri="{BB962C8B-B14F-4D97-AF65-F5344CB8AC3E}">
        <p14:creationId xmlns:p14="http://schemas.microsoft.com/office/powerpoint/2010/main" val="242716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4569-9B56-7F37-F7CB-1BB32378C20F}"/>
              </a:ext>
            </a:extLst>
          </p:cNvPr>
          <p:cNvSpPr>
            <a:spLocks noGrp="1"/>
          </p:cNvSpPr>
          <p:nvPr>
            <p:ph type="title"/>
          </p:nvPr>
        </p:nvSpPr>
        <p:spPr/>
        <p:txBody>
          <a:bodyPr/>
          <a:lstStyle/>
          <a:p>
            <a:r>
              <a:rPr lang="en-US" dirty="0"/>
              <a:t>A Note on High Performance Computing</a:t>
            </a:r>
          </a:p>
        </p:txBody>
      </p:sp>
      <p:sp>
        <p:nvSpPr>
          <p:cNvPr id="3" name="Slide Number Placeholder 2">
            <a:extLst>
              <a:ext uri="{FF2B5EF4-FFF2-40B4-BE49-F238E27FC236}">
                <a16:creationId xmlns:a16="http://schemas.microsoft.com/office/drawing/2014/main" id="{C84E4BD8-3A05-F136-69E7-DFFFD7C2E8B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9568E99-036C-7D05-2644-B0C055C96CFB}"/>
              </a:ext>
            </a:extLst>
          </p:cNvPr>
          <p:cNvSpPr>
            <a:spLocks noGrp="1"/>
          </p:cNvSpPr>
          <p:nvPr>
            <p:ph sz="quarter" idx="11"/>
          </p:nvPr>
        </p:nvSpPr>
        <p:spPr/>
        <p:txBody>
          <a:bodyPr/>
          <a:lstStyle/>
          <a:p>
            <a:r>
              <a:rPr lang="en-US" dirty="0"/>
              <a:t>Sandia (and Stanford) are committed to High Performance Computing (HPC) to support is science and engineering objectives: Exercised herein</a:t>
            </a:r>
          </a:p>
          <a:p>
            <a:endParaRPr lang="en-US" dirty="0"/>
          </a:p>
        </p:txBody>
      </p:sp>
      <p:pic>
        <p:nvPicPr>
          <p:cNvPr id="5" name="Picture 4">
            <a:extLst>
              <a:ext uri="{FF2B5EF4-FFF2-40B4-BE49-F238E27FC236}">
                <a16:creationId xmlns:a16="http://schemas.microsoft.com/office/drawing/2014/main" id="{2E43147B-C051-11B9-B23A-167EE6E48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048" y="4042616"/>
            <a:ext cx="3200400" cy="2139266"/>
          </a:xfrm>
          <a:prstGeom prst="rect">
            <a:avLst/>
          </a:prstGeom>
        </p:spPr>
      </p:pic>
      <p:pic>
        <p:nvPicPr>
          <p:cNvPr id="6" name="Picture 5" descr="stillForMe.tiff">
            <a:extLst>
              <a:ext uri="{FF2B5EF4-FFF2-40B4-BE49-F238E27FC236}">
                <a16:creationId xmlns:a16="http://schemas.microsoft.com/office/drawing/2014/main" id="{CC974B26-C8A4-6DD7-2BD4-8FE3E2371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048" y="2157052"/>
            <a:ext cx="3200400" cy="1792205"/>
          </a:xfrm>
          <a:prstGeom prst="rect">
            <a:avLst/>
          </a:prstGeom>
        </p:spPr>
      </p:pic>
      <p:sp>
        <p:nvSpPr>
          <p:cNvPr id="7" name="TextBox 6">
            <a:extLst>
              <a:ext uri="{FF2B5EF4-FFF2-40B4-BE49-F238E27FC236}">
                <a16:creationId xmlns:a16="http://schemas.microsoft.com/office/drawing/2014/main" id="{95506888-0025-41D7-B3B8-D424145DC46E}"/>
              </a:ext>
            </a:extLst>
          </p:cNvPr>
          <p:cNvSpPr txBox="1"/>
          <p:nvPr/>
        </p:nvSpPr>
        <p:spPr>
          <a:xfrm>
            <a:off x="1628537" y="6394736"/>
            <a:ext cx="3897221" cy="369332"/>
          </a:xfrm>
          <a:prstGeom prst="rect">
            <a:avLst/>
          </a:prstGeom>
          <a:noFill/>
        </p:spPr>
        <p:txBody>
          <a:bodyPr wrap="none" rtlCol="0">
            <a:spAutoFit/>
          </a:bodyPr>
          <a:lstStyle/>
          <a:p>
            <a:r>
              <a:rPr lang="en-US" dirty="0"/>
              <a:t>O(6) billion wind energy application</a:t>
            </a:r>
          </a:p>
        </p:txBody>
      </p:sp>
      <p:pic>
        <p:nvPicPr>
          <p:cNvPr id="8" name="Picture 7">
            <a:extLst>
              <a:ext uri="{FF2B5EF4-FFF2-40B4-BE49-F238E27FC236}">
                <a16:creationId xmlns:a16="http://schemas.microsoft.com/office/drawing/2014/main" id="{6A61FC5E-F0D6-F140-4396-D3F14FADD002}"/>
              </a:ext>
            </a:extLst>
          </p:cNvPr>
          <p:cNvPicPr>
            <a:picLocks noChangeAspect="1"/>
          </p:cNvPicPr>
          <p:nvPr/>
        </p:nvPicPr>
        <p:blipFill rotWithShape="1">
          <a:blip r:embed="rId4"/>
          <a:srcRect t="18814"/>
          <a:stretch/>
        </p:blipFill>
        <p:spPr>
          <a:xfrm>
            <a:off x="6076436" y="2100643"/>
            <a:ext cx="3812025" cy="2332795"/>
          </a:xfrm>
          <a:prstGeom prst="rect">
            <a:avLst/>
          </a:prstGeom>
        </p:spPr>
      </p:pic>
      <p:sp>
        <p:nvSpPr>
          <p:cNvPr id="9" name="TextBox 8">
            <a:extLst>
              <a:ext uri="{FF2B5EF4-FFF2-40B4-BE49-F238E27FC236}">
                <a16:creationId xmlns:a16="http://schemas.microsoft.com/office/drawing/2014/main" id="{7C6611A3-826B-6A2D-AB5B-D27040259BF7}"/>
              </a:ext>
            </a:extLst>
          </p:cNvPr>
          <p:cNvSpPr txBox="1"/>
          <p:nvPr/>
        </p:nvSpPr>
        <p:spPr>
          <a:xfrm>
            <a:off x="6223429" y="4247360"/>
            <a:ext cx="3256020" cy="369332"/>
          </a:xfrm>
          <a:prstGeom prst="rect">
            <a:avLst/>
          </a:prstGeom>
          <a:noFill/>
        </p:spPr>
        <p:txBody>
          <a:bodyPr wrap="none" rtlCol="0">
            <a:spAutoFit/>
          </a:bodyPr>
          <a:lstStyle/>
          <a:p>
            <a:r>
              <a:rPr lang="en-US" dirty="0"/>
              <a:t>O(2) billion DNS impinging jet</a:t>
            </a:r>
          </a:p>
        </p:txBody>
      </p:sp>
      <p:pic>
        <p:nvPicPr>
          <p:cNvPr id="10" name="Picture 9">
            <a:extLst>
              <a:ext uri="{FF2B5EF4-FFF2-40B4-BE49-F238E27FC236}">
                <a16:creationId xmlns:a16="http://schemas.microsoft.com/office/drawing/2014/main" id="{9B1998FE-CEEA-9055-0D02-5DBFAF29221C}"/>
              </a:ext>
            </a:extLst>
          </p:cNvPr>
          <p:cNvPicPr>
            <a:picLocks noChangeAspect="1"/>
          </p:cNvPicPr>
          <p:nvPr/>
        </p:nvPicPr>
        <p:blipFill>
          <a:blip r:embed="rId5"/>
          <a:stretch>
            <a:fillRect/>
          </a:stretch>
        </p:blipFill>
        <p:spPr>
          <a:xfrm>
            <a:off x="5491573" y="4818165"/>
            <a:ext cx="2327988" cy="1526039"/>
          </a:xfrm>
          <a:prstGeom prst="rect">
            <a:avLst/>
          </a:prstGeom>
        </p:spPr>
      </p:pic>
      <p:pic>
        <p:nvPicPr>
          <p:cNvPr id="11" name="Picture 10">
            <a:extLst>
              <a:ext uri="{FF2B5EF4-FFF2-40B4-BE49-F238E27FC236}">
                <a16:creationId xmlns:a16="http://schemas.microsoft.com/office/drawing/2014/main" id="{9DC7BE8B-3D53-575B-96D2-F9860CD0628C}"/>
              </a:ext>
            </a:extLst>
          </p:cNvPr>
          <p:cNvPicPr>
            <a:picLocks noChangeAspect="1"/>
          </p:cNvPicPr>
          <p:nvPr/>
        </p:nvPicPr>
        <p:blipFill rotWithShape="1">
          <a:blip r:embed="rId6"/>
          <a:srcRect l="21462" r="18749"/>
          <a:stretch/>
        </p:blipFill>
        <p:spPr>
          <a:xfrm>
            <a:off x="7171298" y="5450060"/>
            <a:ext cx="262771" cy="439499"/>
          </a:xfrm>
          <a:prstGeom prst="rect">
            <a:avLst/>
          </a:prstGeom>
        </p:spPr>
      </p:pic>
      <p:pic>
        <p:nvPicPr>
          <p:cNvPr id="12" name="Picture 11">
            <a:extLst>
              <a:ext uri="{FF2B5EF4-FFF2-40B4-BE49-F238E27FC236}">
                <a16:creationId xmlns:a16="http://schemas.microsoft.com/office/drawing/2014/main" id="{28F2A698-0FE9-C14F-6DBF-B187FA6DE604}"/>
              </a:ext>
            </a:extLst>
          </p:cNvPr>
          <p:cNvPicPr>
            <a:picLocks noChangeAspect="1"/>
          </p:cNvPicPr>
          <p:nvPr/>
        </p:nvPicPr>
        <p:blipFill>
          <a:blip r:embed="rId7"/>
          <a:stretch>
            <a:fillRect/>
          </a:stretch>
        </p:blipFill>
        <p:spPr>
          <a:xfrm>
            <a:off x="7389254" y="4708288"/>
            <a:ext cx="2820423" cy="1622022"/>
          </a:xfrm>
          <a:prstGeom prst="rect">
            <a:avLst/>
          </a:prstGeom>
        </p:spPr>
      </p:pic>
      <p:sp>
        <p:nvSpPr>
          <p:cNvPr id="13" name="TextBox 12">
            <a:extLst>
              <a:ext uri="{FF2B5EF4-FFF2-40B4-BE49-F238E27FC236}">
                <a16:creationId xmlns:a16="http://schemas.microsoft.com/office/drawing/2014/main" id="{CCE7F7EA-F1E3-6ABB-3F8F-C00360881E5A}"/>
              </a:ext>
            </a:extLst>
          </p:cNvPr>
          <p:cNvSpPr txBox="1"/>
          <p:nvPr/>
        </p:nvSpPr>
        <p:spPr>
          <a:xfrm>
            <a:off x="6552936" y="6394736"/>
            <a:ext cx="3520516" cy="369332"/>
          </a:xfrm>
          <a:prstGeom prst="rect">
            <a:avLst/>
          </a:prstGeom>
          <a:noFill/>
        </p:spPr>
        <p:txBody>
          <a:bodyPr wrap="none" rtlCol="0">
            <a:spAutoFit/>
          </a:bodyPr>
          <a:lstStyle/>
          <a:p>
            <a:r>
              <a:rPr lang="en-US" dirty="0"/>
              <a:t>O(200) million multi-physics fire</a:t>
            </a:r>
          </a:p>
        </p:txBody>
      </p:sp>
      <p:pic>
        <p:nvPicPr>
          <p:cNvPr id="14" name="Picture 13">
            <a:extLst>
              <a:ext uri="{FF2B5EF4-FFF2-40B4-BE49-F238E27FC236}">
                <a16:creationId xmlns:a16="http://schemas.microsoft.com/office/drawing/2014/main" id="{B3AC598F-F8C9-95E4-C2CF-155E432B36D0}"/>
              </a:ext>
            </a:extLst>
          </p:cNvPr>
          <p:cNvPicPr>
            <a:picLocks noChangeAspect="1"/>
          </p:cNvPicPr>
          <p:nvPr/>
        </p:nvPicPr>
        <p:blipFill rotWithShape="1">
          <a:blip r:embed="rId6"/>
          <a:srcRect l="21462" r="18749"/>
          <a:stretch/>
        </p:blipFill>
        <p:spPr>
          <a:xfrm>
            <a:off x="9685848" y="5689387"/>
            <a:ext cx="90585" cy="151508"/>
          </a:xfrm>
          <a:prstGeom prst="rect">
            <a:avLst/>
          </a:prstGeom>
        </p:spPr>
      </p:pic>
    </p:spTree>
    <p:extLst>
      <p:ext uri="{BB962C8B-B14F-4D97-AF65-F5344CB8AC3E}">
        <p14:creationId xmlns:p14="http://schemas.microsoft.com/office/powerpoint/2010/main" val="8724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39FD-3154-D1FE-A396-34BD6A7E1BD6}"/>
              </a:ext>
            </a:extLst>
          </p:cNvPr>
          <p:cNvSpPr>
            <a:spLocks noGrp="1"/>
          </p:cNvSpPr>
          <p:nvPr>
            <p:ph type="title"/>
          </p:nvPr>
        </p:nvSpPr>
        <p:spPr/>
        <p:txBody>
          <a:bodyPr/>
          <a:lstStyle/>
          <a:p>
            <a:r>
              <a:rPr lang="en-US" dirty="0" err="1"/>
              <a:t>Nalu</a:t>
            </a:r>
            <a:r>
              <a:rPr lang="en-US" dirty="0"/>
              <a:t> Timeline/History</a:t>
            </a:r>
          </a:p>
        </p:txBody>
      </p:sp>
      <p:sp>
        <p:nvSpPr>
          <p:cNvPr id="3" name="Slide Number Placeholder 2">
            <a:extLst>
              <a:ext uri="{FF2B5EF4-FFF2-40B4-BE49-F238E27FC236}">
                <a16:creationId xmlns:a16="http://schemas.microsoft.com/office/drawing/2014/main" id="{25EC400F-EA77-7390-DC7A-C52623B3F28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ED3D398-B7D5-3346-B685-7B04CA3FE3E0}"/>
              </a:ext>
            </a:extLst>
          </p:cNvPr>
          <p:cNvSpPr>
            <a:spLocks noGrp="1"/>
          </p:cNvSpPr>
          <p:nvPr>
            <p:ph sz="quarter" idx="11"/>
          </p:nvPr>
        </p:nvSpPr>
        <p:spPr/>
        <p:txBody>
          <a:bodyPr/>
          <a:lstStyle/>
          <a:p>
            <a:pPr marL="342900" indent="-342900">
              <a:buFont typeface="Arial" panose="020B0604020202020204" pitchFamily="34" charset="0"/>
              <a:buChar char="•"/>
            </a:pPr>
            <a:r>
              <a:rPr lang="en-US" dirty="0"/>
              <a:t>By CFD standards, this is a relatively new code base</a:t>
            </a:r>
          </a:p>
          <a:p>
            <a:endParaRPr lang="en-US" dirty="0"/>
          </a:p>
        </p:txBody>
      </p:sp>
      <p:sp>
        <p:nvSpPr>
          <p:cNvPr id="5" name="Rectangle 4">
            <a:extLst>
              <a:ext uri="{FF2B5EF4-FFF2-40B4-BE49-F238E27FC236}">
                <a16:creationId xmlns:a16="http://schemas.microsoft.com/office/drawing/2014/main" id="{6E9C7830-80DA-11BA-BC91-F185A1967D39}"/>
              </a:ext>
            </a:extLst>
          </p:cNvPr>
          <p:cNvSpPr/>
          <p:nvPr/>
        </p:nvSpPr>
        <p:spPr>
          <a:xfrm>
            <a:off x="3036794" y="2605414"/>
            <a:ext cx="1828801" cy="6388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Sierra/</a:t>
            </a:r>
            <a:r>
              <a:rPr lang="en-US" dirty="0" err="1"/>
              <a:t>Nalu</a:t>
            </a:r>
            <a:endParaRPr lang="en-US" dirty="0"/>
          </a:p>
        </p:txBody>
      </p:sp>
      <p:cxnSp>
        <p:nvCxnSpPr>
          <p:cNvPr id="6" name="Straight Arrow Connector 5">
            <a:extLst>
              <a:ext uri="{FF2B5EF4-FFF2-40B4-BE49-F238E27FC236}">
                <a16:creationId xmlns:a16="http://schemas.microsoft.com/office/drawing/2014/main" id="{9319817E-0338-A518-F087-40BF9A55DCC2}"/>
              </a:ext>
            </a:extLst>
          </p:cNvPr>
          <p:cNvCxnSpPr>
            <a:cxnSpLocks/>
          </p:cNvCxnSpPr>
          <p:nvPr/>
        </p:nvCxnSpPr>
        <p:spPr>
          <a:xfrm>
            <a:off x="5015907" y="2918564"/>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4942313-3E76-AB3A-40D4-67FFE0AA014D}"/>
              </a:ext>
            </a:extLst>
          </p:cNvPr>
          <p:cNvSpPr/>
          <p:nvPr/>
        </p:nvSpPr>
        <p:spPr>
          <a:xfrm>
            <a:off x="6493977" y="2627335"/>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F3360D7-1BFB-D72D-CD26-F61303EF9D27}"/>
              </a:ext>
            </a:extLst>
          </p:cNvPr>
          <p:cNvSpPr txBox="1"/>
          <p:nvPr/>
        </p:nvSpPr>
        <p:spPr>
          <a:xfrm>
            <a:off x="4966644" y="2549232"/>
            <a:ext cx="1389548" cy="369332"/>
          </a:xfrm>
          <a:prstGeom prst="rect">
            <a:avLst/>
          </a:prstGeom>
          <a:noFill/>
        </p:spPr>
        <p:txBody>
          <a:bodyPr wrap="none" rtlCol="0">
            <a:spAutoFit/>
          </a:bodyPr>
          <a:lstStyle/>
          <a:p>
            <a:r>
              <a:rPr lang="en-US" dirty="0"/>
              <a:t>SNL License</a:t>
            </a:r>
          </a:p>
        </p:txBody>
      </p:sp>
      <p:sp>
        <p:nvSpPr>
          <p:cNvPr id="9" name="Rectangle 8">
            <a:extLst>
              <a:ext uri="{FF2B5EF4-FFF2-40B4-BE49-F238E27FC236}">
                <a16:creationId xmlns:a16="http://schemas.microsoft.com/office/drawing/2014/main" id="{93E6D041-4FAE-D18B-C8DA-92FF652F80F9}"/>
              </a:ext>
            </a:extLst>
          </p:cNvPr>
          <p:cNvSpPr/>
          <p:nvPr/>
        </p:nvSpPr>
        <p:spPr>
          <a:xfrm>
            <a:off x="3036794" y="4049282"/>
            <a:ext cx="1828801" cy="6388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endParaRPr lang="en-US" dirty="0"/>
          </a:p>
        </p:txBody>
      </p:sp>
      <p:cxnSp>
        <p:nvCxnSpPr>
          <p:cNvPr id="10" name="Straight Arrow Connector 9">
            <a:extLst>
              <a:ext uri="{FF2B5EF4-FFF2-40B4-BE49-F238E27FC236}">
                <a16:creationId xmlns:a16="http://schemas.microsoft.com/office/drawing/2014/main" id="{DC92A654-523C-CF23-58B9-6BFBD383D4DA}"/>
              </a:ext>
            </a:extLst>
          </p:cNvPr>
          <p:cNvCxnSpPr>
            <a:cxnSpLocks/>
          </p:cNvCxnSpPr>
          <p:nvPr/>
        </p:nvCxnSpPr>
        <p:spPr>
          <a:xfrm>
            <a:off x="3951194" y="3328793"/>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40B983-0ECE-86EB-5621-C9C15ED68F64}"/>
              </a:ext>
            </a:extLst>
          </p:cNvPr>
          <p:cNvSpPr txBox="1"/>
          <p:nvPr/>
        </p:nvSpPr>
        <p:spPr>
          <a:xfrm>
            <a:off x="1807853" y="3315645"/>
            <a:ext cx="2130711" cy="646331"/>
          </a:xfrm>
          <a:prstGeom prst="rect">
            <a:avLst/>
          </a:prstGeom>
          <a:noFill/>
        </p:spPr>
        <p:txBody>
          <a:bodyPr wrap="none" rtlCol="0">
            <a:spAutoFit/>
          </a:bodyPr>
          <a:lstStyle/>
          <a:p>
            <a:pPr algn="ctr"/>
            <a:r>
              <a:rPr lang="en-US" dirty="0"/>
              <a:t>Open-source</a:t>
            </a:r>
          </a:p>
          <a:p>
            <a:pPr algn="ctr"/>
            <a:r>
              <a:rPr lang="en-US" dirty="0"/>
              <a:t>BSD License (2014)</a:t>
            </a:r>
          </a:p>
        </p:txBody>
      </p:sp>
      <p:cxnSp>
        <p:nvCxnSpPr>
          <p:cNvPr id="12" name="Straight Arrow Connector 11">
            <a:extLst>
              <a:ext uri="{FF2B5EF4-FFF2-40B4-BE49-F238E27FC236}">
                <a16:creationId xmlns:a16="http://schemas.microsoft.com/office/drawing/2014/main" id="{27CDEED1-8BFF-A78A-E9C7-1C6B6546349B}"/>
              </a:ext>
            </a:extLst>
          </p:cNvPr>
          <p:cNvCxnSpPr>
            <a:cxnSpLocks/>
          </p:cNvCxnSpPr>
          <p:nvPr/>
        </p:nvCxnSpPr>
        <p:spPr>
          <a:xfrm>
            <a:off x="5015907" y="4349906"/>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98EC6A1-2ACE-0D72-CAAB-D6DDDF7DE17B}"/>
              </a:ext>
            </a:extLst>
          </p:cNvPr>
          <p:cNvSpPr/>
          <p:nvPr/>
        </p:nvSpPr>
        <p:spPr>
          <a:xfrm>
            <a:off x="6493977" y="4058677"/>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5A646B1-5B0D-B679-E271-BF1AA9E8D005}"/>
              </a:ext>
            </a:extLst>
          </p:cNvPr>
          <p:cNvPicPr>
            <a:picLocks noChangeAspect="1"/>
          </p:cNvPicPr>
          <p:nvPr/>
        </p:nvPicPr>
        <p:blipFill>
          <a:blip r:embed="rId2"/>
          <a:stretch>
            <a:fillRect/>
          </a:stretch>
        </p:blipFill>
        <p:spPr>
          <a:xfrm>
            <a:off x="7684516" y="4144793"/>
            <a:ext cx="540657" cy="457200"/>
          </a:xfrm>
          <a:prstGeom prst="rect">
            <a:avLst/>
          </a:prstGeom>
        </p:spPr>
      </p:pic>
      <p:pic>
        <p:nvPicPr>
          <p:cNvPr id="15" name="Picture 14">
            <a:extLst>
              <a:ext uri="{FF2B5EF4-FFF2-40B4-BE49-F238E27FC236}">
                <a16:creationId xmlns:a16="http://schemas.microsoft.com/office/drawing/2014/main" id="{B4DB6F4B-4FBF-B2AA-4D25-F3C782394409}"/>
              </a:ext>
            </a:extLst>
          </p:cNvPr>
          <p:cNvPicPr>
            <a:picLocks noChangeAspect="1"/>
          </p:cNvPicPr>
          <p:nvPr/>
        </p:nvPicPr>
        <p:blipFill>
          <a:blip r:embed="rId3"/>
          <a:stretch>
            <a:fillRect/>
          </a:stretch>
        </p:blipFill>
        <p:spPr>
          <a:xfrm>
            <a:off x="7122762" y="4144793"/>
            <a:ext cx="341971" cy="457200"/>
          </a:xfrm>
          <a:prstGeom prst="rect">
            <a:avLst/>
          </a:prstGeom>
        </p:spPr>
      </p:pic>
      <p:pic>
        <p:nvPicPr>
          <p:cNvPr id="16" name="Picture 15">
            <a:extLst>
              <a:ext uri="{FF2B5EF4-FFF2-40B4-BE49-F238E27FC236}">
                <a16:creationId xmlns:a16="http://schemas.microsoft.com/office/drawing/2014/main" id="{6DC4A08D-720D-1E02-A455-452EFA2F5A70}"/>
              </a:ext>
            </a:extLst>
          </p:cNvPr>
          <p:cNvPicPr>
            <a:picLocks noChangeAspect="1"/>
          </p:cNvPicPr>
          <p:nvPr/>
        </p:nvPicPr>
        <p:blipFill>
          <a:blip r:embed="rId4"/>
          <a:stretch>
            <a:fillRect/>
          </a:stretch>
        </p:blipFill>
        <p:spPr>
          <a:xfrm>
            <a:off x="6598179" y="4144793"/>
            <a:ext cx="304800" cy="457200"/>
          </a:xfrm>
          <a:prstGeom prst="rect">
            <a:avLst/>
          </a:prstGeom>
        </p:spPr>
      </p:pic>
      <p:sp>
        <p:nvSpPr>
          <p:cNvPr id="17" name="TextBox 16">
            <a:extLst>
              <a:ext uri="{FF2B5EF4-FFF2-40B4-BE49-F238E27FC236}">
                <a16:creationId xmlns:a16="http://schemas.microsoft.com/office/drawing/2014/main" id="{8662EECD-5E8E-71FC-AE29-96438EF3A737}"/>
              </a:ext>
            </a:extLst>
          </p:cNvPr>
          <p:cNvSpPr txBox="1"/>
          <p:nvPr/>
        </p:nvSpPr>
        <p:spPr>
          <a:xfrm>
            <a:off x="4755953" y="4378522"/>
            <a:ext cx="2105063" cy="646331"/>
          </a:xfrm>
          <a:prstGeom prst="rect">
            <a:avLst/>
          </a:prstGeom>
          <a:noFill/>
        </p:spPr>
        <p:txBody>
          <a:bodyPr wrap="none" rtlCol="0">
            <a:spAutoFit/>
          </a:bodyPr>
          <a:lstStyle/>
          <a:p>
            <a:pPr algn="ctr"/>
            <a:r>
              <a:rPr lang="en-US" dirty="0"/>
              <a:t>Active </a:t>
            </a:r>
          </a:p>
          <a:p>
            <a:pPr algn="ctr"/>
            <a:r>
              <a:rPr lang="en-US" dirty="0"/>
              <a:t>academic partners</a:t>
            </a:r>
          </a:p>
        </p:txBody>
      </p:sp>
      <p:sp>
        <p:nvSpPr>
          <p:cNvPr id="18" name="Rectangle 17">
            <a:extLst>
              <a:ext uri="{FF2B5EF4-FFF2-40B4-BE49-F238E27FC236}">
                <a16:creationId xmlns:a16="http://schemas.microsoft.com/office/drawing/2014/main" id="{29CEFFC8-2EC1-D8CE-FD46-0CBD09C7C346}"/>
              </a:ext>
            </a:extLst>
          </p:cNvPr>
          <p:cNvSpPr/>
          <p:nvPr/>
        </p:nvSpPr>
        <p:spPr>
          <a:xfrm>
            <a:off x="3055016" y="5592153"/>
            <a:ext cx="1828801" cy="63882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r>
              <a:rPr lang="en-US" dirty="0"/>
              <a:t>-Wind</a:t>
            </a:r>
          </a:p>
        </p:txBody>
      </p:sp>
      <p:cxnSp>
        <p:nvCxnSpPr>
          <p:cNvPr id="19" name="Straight Arrow Connector 18">
            <a:extLst>
              <a:ext uri="{FF2B5EF4-FFF2-40B4-BE49-F238E27FC236}">
                <a16:creationId xmlns:a16="http://schemas.microsoft.com/office/drawing/2014/main" id="{8F2BF27C-2EE2-4383-5146-8A8DFE4EAAEC}"/>
              </a:ext>
            </a:extLst>
          </p:cNvPr>
          <p:cNvCxnSpPr>
            <a:cxnSpLocks/>
          </p:cNvCxnSpPr>
          <p:nvPr/>
        </p:nvCxnSpPr>
        <p:spPr>
          <a:xfrm>
            <a:off x="3969416" y="4871664"/>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F87BF6-4B3C-F960-B445-D2B90FA88167}"/>
              </a:ext>
            </a:extLst>
          </p:cNvPr>
          <p:cNvSpPr txBox="1"/>
          <p:nvPr/>
        </p:nvSpPr>
        <p:spPr>
          <a:xfrm>
            <a:off x="1784192" y="5052792"/>
            <a:ext cx="2240422" cy="369332"/>
          </a:xfrm>
          <a:prstGeom prst="rect">
            <a:avLst/>
          </a:prstGeom>
          <a:noFill/>
        </p:spPr>
        <p:txBody>
          <a:bodyPr wrap="none" rtlCol="0">
            <a:spAutoFit/>
          </a:bodyPr>
          <a:lstStyle/>
          <a:p>
            <a:pPr algn="ctr"/>
            <a:r>
              <a:rPr lang="en-US" dirty="0"/>
              <a:t>ECP </a:t>
            </a:r>
            <a:r>
              <a:rPr lang="en-US" dirty="0" err="1"/>
              <a:t>ExaWind</a:t>
            </a:r>
            <a:r>
              <a:rPr lang="en-US" dirty="0"/>
              <a:t> (2018)</a:t>
            </a:r>
          </a:p>
        </p:txBody>
      </p:sp>
      <p:sp>
        <p:nvSpPr>
          <p:cNvPr id="21" name="TextBox 20">
            <a:extLst>
              <a:ext uri="{FF2B5EF4-FFF2-40B4-BE49-F238E27FC236}">
                <a16:creationId xmlns:a16="http://schemas.microsoft.com/office/drawing/2014/main" id="{99D7FA07-99A1-FA89-810B-36E12454CAB6}"/>
              </a:ext>
            </a:extLst>
          </p:cNvPr>
          <p:cNvSpPr txBox="1"/>
          <p:nvPr/>
        </p:nvSpPr>
        <p:spPr>
          <a:xfrm>
            <a:off x="4944203" y="5726621"/>
            <a:ext cx="5425524" cy="369332"/>
          </a:xfrm>
          <a:prstGeom prst="rect">
            <a:avLst/>
          </a:prstGeom>
          <a:noFill/>
        </p:spPr>
        <p:txBody>
          <a:bodyPr wrap="none" rtlCol="0">
            <a:spAutoFit/>
          </a:bodyPr>
          <a:lstStyle/>
          <a:p>
            <a:pPr algn="ctr"/>
            <a:r>
              <a:rPr lang="en-US" dirty="0"/>
              <a:t>Open-source: SNL, NREL, ORNL, UT joint copyright</a:t>
            </a:r>
          </a:p>
        </p:txBody>
      </p:sp>
      <p:pic>
        <p:nvPicPr>
          <p:cNvPr id="22" name="Picture 21">
            <a:extLst>
              <a:ext uri="{FF2B5EF4-FFF2-40B4-BE49-F238E27FC236}">
                <a16:creationId xmlns:a16="http://schemas.microsoft.com/office/drawing/2014/main" id="{3105D4D1-C50B-C280-D00C-2D5F17F4C6FB}"/>
              </a:ext>
            </a:extLst>
          </p:cNvPr>
          <p:cNvPicPr>
            <a:picLocks noChangeAspect="1"/>
          </p:cNvPicPr>
          <p:nvPr/>
        </p:nvPicPr>
        <p:blipFill rotWithShape="1">
          <a:blip r:embed="rId5"/>
          <a:srcRect l="28665" r="27246"/>
          <a:stretch/>
        </p:blipFill>
        <p:spPr>
          <a:xfrm>
            <a:off x="7193133" y="2712070"/>
            <a:ext cx="302359" cy="457200"/>
          </a:xfrm>
          <a:prstGeom prst="rect">
            <a:avLst/>
          </a:prstGeom>
        </p:spPr>
      </p:pic>
      <p:sp>
        <p:nvSpPr>
          <p:cNvPr id="23" name="TextBox 22">
            <a:extLst>
              <a:ext uri="{FF2B5EF4-FFF2-40B4-BE49-F238E27FC236}">
                <a16:creationId xmlns:a16="http://schemas.microsoft.com/office/drawing/2014/main" id="{EEAD62A1-2FA2-0C72-5C38-954F4C9A648F}"/>
              </a:ext>
            </a:extLst>
          </p:cNvPr>
          <p:cNvSpPr txBox="1"/>
          <p:nvPr/>
        </p:nvSpPr>
        <p:spPr>
          <a:xfrm>
            <a:off x="8497229" y="4204011"/>
            <a:ext cx="0" cy="0"/>
          </a:xfrm>
          <a:prstGeom prst="rect">
            <a:avLst/>
          </a:prstGeom>
        </p:spPr>
        <p:txBody>
          <a:bodyPr vert="horz" wrap="none" lIns="91440" tIns="45720" rIns="91440" bIns="45720" rtlCol="0">
            <a:noAutofit/>
          </a:bodyPr>
          <a:lstStyle/>
          <a:p>
            <a:pPr algn="l"/>
            <a:r>
              <a:rPr lang="en-US" dirty="0"/>
              <a:t>…. </a:t>
            </a:r>
            <a:r>
              <a:rPr lang="en-US" dirty="0" err="1"/>
              <a:t>etc</a:t>
            </a:r>
            <a:endParaRPr lang="en-US" dirty="0"/>
          </a:p>
        </p:txBody>
      </p:sp>
    </p:spTree>
    <p:extLst>
      <p:ext uri="{BB962C8B-B14F-4D97-AF65-F5344CB8AC3E}">
        <p14:creationId xmlns:p14="http://schemas.microsoft.com/office/powerpoint/2010/main" val="23942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326F-E25D-E3C4-1721-F46B2D967CC7}"/>
              </a:ext>
            </a:extLst>
          </p:cNvPr>
          <p:cNvSpPr>
            <a:spLocks noGrp="1"/>
          </p:cNvSpPr>
          <p:nvPr>
            <p:ph type="title"/>
          </p:nvPr>
        </p:nvSpPr>
        <p:spPr/>
        <p:txBody>
          <a:bodyPr/>
          <a:lstStyle/>
          <a:p>
            <a:r>
              <a:rPr lang="en-US" dirty="0"/>
              <a:t>Several Multi-physics Flow Examples From </a:t>
            </a:r>
            <a:r>
              <a:rPr lang="en-US" dirty="0" err="1"/>
              <a:t>Nalu</a:t>
            </a:r>
            <a:endParaRPr lang="en-US" dirty="0"/>
          </a:p>
        </p:txBody>
      </p:sp>
      <p:sp>
        <p:nvSpPr>
          <p:cNvPr id="3" name="Slide Number Placeholder 2">
            <a:extLst>
              <a:ext uri="{FF2B5EF4-FFF2-40B4-BE49-F238E27FC236}">
                <a16:creationId xmlns:a16="http://schemas.microsoft.com/office/drawing/2014/main" id="{1C6F945D-9631-8501-13D4-FCEEC7E81C12}"/>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xflowFinalR2P1.mpg">
            <a:hlinkClick r:id="" action="ppaction://media"/>
            <a:extLst>
              <a:ext uri="{FF2B5EF4-FFF2-40B4-BE49-F238E27FC236}">
                <a16:creationId xmlns:a16="http://schemas.microsoft.com/office/drawing/2014/main" id="{E4E2877B-ED66-D824-3D37-F3E780A88925}"/>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008441" y="973450"/>
            <a:ext cx="3651382" cy="2086504"/>
          </a:xfrm>
          <a:prstGeom prst="rect">
            <a:avLst/>
          </a:prstGeom>
        </p:spPr>
      </p:pic>
      <p:pic>
        <p:nvPicPr>
          <p:cNvPr id="6" name="20cm_R1.mpg">
            <a:hlinkClick r:id="" action="ppaction://media"/>
            <a:extLst>
              <a:ext uri="{FF2B5EF4-FFF2-40B4-BE49-F238E27FC236}">
                <a16:creationId xmlns:a16="http://schemas.microsoft.com/office/drawing/2014/main" id="{E77BAC68-112D-DC18-8011-5304A6D632D6}"/>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4480312" y="3429000"/>
            <a:ext cx="2869246" cy="3184163"/>
          </a:xfrm>
          <a:prstGeom prst="rect">
            <a:avLst/>
          </a:prstGeom>
        </p:spPr>
      </p:pic>
      <p:sp>
        <p:nvSpPr>
          <p:cNvPr id="7" name="TextBox 6">
            <a:extLst>
              <a:ext uri="{FF2B5EF4-FFF2-40B4-BE49-F238E27FC236}">
                <a16:creationId xmlns:a16="http://schemas.microsoft.com/office/drawing/2014/main" id="{92A617F3-8A64-6016-27E3-58554A998BBF}"/>
              </a:ext>
            </a:extLst>
          </p:cNvPr>
          <p:cNvSpPr txBox="1"/>
          <p:nvPr/>
        </p:nvSpPr>
        <p:spPr>
          <a:xfrm>
            <a:off x="7976245" y="6455442"/>
            <a:ext cx="2050561" cy="369332"/>
          </a:xfrm>
          <a:prstGeom prst="rect">
            <a:avLst/>
          </a:prstGeom>
          <a:noFill/>
        </p:spPr>
        <p:txBody>
          <a:bodyPr wrap="none" rtlCol="0">
            <a:spAutoFit/>
          </a:bodyPr>
          <a:lstStyle/>
          <a:p>
            <a:r>
              <a:rPr lang="en-US" dirty="0"/>
              <a:t>Impinging Jet DNS</a:t>
            </a:r>
          </a:p>
        </p:txBody>
      </p:sp>
      <p:sp>
        <p:nvSpPr>
          <p:cNvPr id="8" name="TextBox 7">
            <a:extLst>
              <a:ext uri="{FF2B5EF4-FFF2-40B4-BE49-F238E27FC236}">
                <a16:creationId xmlns:a16="http://schemas.microsoft.com/office/drawing/2014/main" id="{8517C6EC-6DE6-41AF-C695-56E97CACBB01}"/>
              </a:ext>
            </a:extLst>
          </p:cNvPr>
          <p:cNvSpPr txBox="1"/>
          <p:nvPr/>
        </p:nvSpPr>
        <p:spPr>
          <a:xfrm>
            <a:off x="6776237" y="3146853"/>
            <a:ext cx="2400016" cy="369332"/>
          </a:xfrm>
          <a:prstGeom prst="rect">
            <a:avLst/>
          </a:prstGeom>
          <a:noFill/>
        </p:spPr>
        <p:txBody>
          <a:bodyPr wrap="none" rtlCol="0">
            <a:spAutoFit/>
          </a:bodyPr>
          <a:lstStyle/>
          <a:p>
            <a:r>
              <a:rPr lang="en-US" dirty="0"/>
              <a:t>Cylinder in cross flow</a:t>
            </a:r>
          </a:p>
        </p:txBody>
      </p:sp>
      <p:sp>
        <p:nvSpPr>
          <p:cNvPr id="9" name="TextBox 8">
            <a:extLst>
              <a:ext uri="{FF2B5EF4-FFF2-40B4-BE49-F238E27FC236}">
                <a16:creationId xmlns:a16="http://schemas.microsoft.com/office/drawing/2014/main" id="{683EEAC8-F5B1-B421-FB18-94E98A615D5C}"/>
              </a:ext>
            </a:extLst>
          </p:cNvPr>
          <p:cNvSpPr txBox="1"/>
          <p:nvPr/>
        </p:nvSpPr>
        <p:spPr>
          <a:xfrm>
            <a:off x="4582216" y="6525978"/>
            <a:ext cx="2004075" cy="369332"/>
          </a:xfrm>
          <a:prstGeom prst="rect">
            <a:avLst/>
          </a:prstGeom>
          <a:noFill/>
        </p:spPr>
        <p:txBody>
          <a:bodyPr wrap="none" rtlCol="0">
            <a:spAutoFit/>
          </a:bodyPr>
          <a:lstStyle/>
          <a:p>
            <a:r>
              <a:rPr lang="en-US" dirty="0"/>
              <a:t>Whirling behavior</a:t>
            </a:r>
          </a:p>
        </p:txBody>
      </p:sp>
      <p:pic>
        <p:nvPicPr>
          <p:cNvPr id="10" name="1mHePlume_800_P1_P4.mp4">
            <a:hlinkClick r:id="" action="ppaction://media"/>
            <a:extLst>
              <a:ext uri="{FF2B5EF4-FFF2-40B4-BE49-F238E27FC236}">
                <a16:creationId xmlns:a16="http://schemas.microsoft.com/office/drawing/2014/main" id="{AA870D37-CFAE-0C8A-EE1A-E6DAB5DAF625}"/>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1639688" y="1045843"/>
            <a:ext cx="3223998" cy="2344115"/>
          </a:xfrm>
          <a:prstGeom prst="rect">
            <a:avLst/>
          </a:prstGeom>
        </p:spPr>
      </p:pic>
      <p:sp>
        <p:nvSpPr>
          <p:cNvPr id="11" name="TextBox 10">
            <a:extLst>
              <a:ext uri="{FF2B5EF4-FFF2-40B4-BE49-F238E27FC236}">
                <a16:creationId xmlns:a16="http://schemas.microsoft.com/office/drawing/2014/main" id="{A87CACA5-F4EB-840E-EE9A-A40B679998FF}"/>
              </a:ext>
            </a:extLst>
          </p:cNvPr>
          <p:cNvSpPr txBox="1"/>
          <p:nvPr/>
        </p:nvSpPr>
        <p:spPr>
          <a:xfrm>
            <a:off x="1497040" y="3574338"/>
            <a:ext cx="3509294" cy="369332"/>
          </a:xfrm>
          <a:prstGeom prst="rect">
            <a:avLst/>
          </a:prstGeom>
          <a:noFill/>
        </p:spPr>
        <p:txBody>
          <a:bodyPr wrap="none" rtlCol="0">
            <a:spAutoFit/>
          </a:bodyPr>
          <a:lstStyle/>
          <a:p>
            <a:r>
              <a:rPr lang="en-US" dirty="0"/>
              <a:t>Helium plume (low-/high-order)</a:t>
            </a:r>
          </a:p>
        </p:txBody>
      </p:sp>
      <p:pic>
        <p:nvPicPr>
          <p:cNvPr id="12" name="heatedBackStepEdge_R3.mpg">
            <a:hlinkClick r:id="" action="ppaction://media"/>
            <a:extLst>
              <a:ext uri="{FF2B5EF4-FFF2-40B4-BE49-F238E27FC236}">
                <a16:creationId xmlns:a16="http://schemas.microsoft.com/office/drawing/2014/main" id="{0475943E-A98D-12E3-A9A1-7510E197C5FC}"/>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1420312" y="4165054"/>
            <a:ext cx="2980595" cy="2079058"/>
          </a:xfrm>
          <a:prstGeom prst="rect">
            <a:avLst/>
          </a:prstGeom>
        </p:spPr>
      </p:pic>
      <p:sp>
        <p:nvSpPr>
          <p:cNvPr id="13" name="TextBox 12">
            <a:extLst>
              <a:ext uri="{FF2B5EF4-FFF2-40B4-BE49-F238E27FC236}">
                <a16:creationId xmlns:a16="http://schemas.microsoft.com/office/drawing/2014/main" id="{E7BCC964-C532-9E49-0AC2-F98D94B9C5F2}"/>
              </a:ext>
            </a:extLst>
          </p:cNvPr>
          <p:cNvSpPr txBox="1"/>
          <p:nvPr/>
        </p:nvSpPr>
        <p:spPr>
          <a:xfrm>
            <a:off x="1599101" y="6471272"/>
            <a:ext cx="1919115" cy="369332"/>
          </a:xfrm>
          <a:prstGeom prst="rect">
            <a:avLst/>
          </a:prstGeom>
          <a:noFill/>
        </p:spPr>
        <p:txBody>
          <a:bodyPr wrap="none" rtlCol="0">
            <a:spAutoFit/>
          </a:bodyPr>
          <a:lstStyle/>
          <a:p>
            <a:r>
              <a:rPr lang="en-US" dirty="0"/>
              <a:t>Heated </a:t>
            </a:r>
            <a:r>
              <a:rPr lang="en-US" dirty="0" err="1"/>
              <a:t>backstep</a:t>
            </a:r>
            <a:endParaRPr lang="en-US" dirty="0"/>
          </a:p>
        </p:txBody>
      </p:sp>
      <p:pic>
        <p:nvPicPr>
          <p:cNvPr id="14" name="25C_Vort_Yplus_twoPlane_16fps">
            <a:hlinkClick r:id="" action="ppaction://media"/>
            <a:extLst>
              <a:ext uri="{FF2B5EF4-FFF2-40B4-BE49-F238E27FC236}">
                <a16:creationId xmlns:a16="http://schemas.microsoft.com/office/drawing/2014/main" id="{A8CE3449-A1C5-74C2-4EA0-47B59910DE57}"/>
              </a:ext>
            </a:extLst>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7349558" y="4325617"/>
            <a:ext cx="2980595" cy="1825615"/>
          </a:xfrm>
          <a:prstGeom prst="rect">
            <a:avLst/>
          </a:prstGeom>
        </p:spPr>
      </p:pic>
    </p:spTree>
    <p:extLst>
      <p:ext uri="{BB962C8B-B14F-4D97-AF65-F5344CB8AC3E}">
        <p14:creationId xmlns:p14="http://schemas.microsoft.com/office/powerpoint/2010/main" val="11762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repeatCount="10000" fill="remove" nodeType="clickEffect">
                                  <p:stCondLst>
                                    <p:cond delay="0"/>
                                  </p:stCondLst>
                                  <p:childTnLst>
                                    <p:cmd type="call" cmd="playFrom(0.0)">
                                      <p:cBhvr>
                                        <p:cTn id="10" dur="906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66"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2466" fill="hold"/>
                                        <p:tgtEl>
                                          <p:spTgt spid="6"/>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21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endCondLst>
                    <p:cond evt="onNext" delay="0">
                      <p:tgtEl>
                        <p:sldTgt/>
                      </p:tgtEl>
                    </p:cond>
                  </p:endCondLst>
                </p:cTn>
                <p:tgtEl>
                  <p:spTgt spid="5"/>
                </p:tgtEl>
              </p:cMediaNode>
            </p:video>
            <p:video>
              <p:cMediaNode vol="80000">
                <p:cTn id="24" fill="hold" display="0">
                  <p:stCondLst>
                    <p:cond delay="indefinite"/>
                  </p:stCondLst>
                </p:cTn>
                <p:tgtEl>
                  <p:spTgt spid="6"/>
                </p:tgtEl>
              </p:cMediaNode>
            </p:video>
            <p:video>
              <p:cMediaNode vol="80000">
                <p:cTn id="25" fill="hold" display="0">
                  <p:stCondLst>
                    <p:cond delay="indefinite"/>
                  </p:stCondLst>
                </p:cTn>
                <p:tgtEl>
                  <p:spTgt spid="10"/>
                </p:tgtEl>
              </p:cMediaNode>
            </p:video>
            <p:video>
              <p:cMediaNode vol="80000">
                <p:cTn id="26" fill="hold" display="0">
                  <p:stCondLst>
                    <p:cond delay="indefinite"/>
                  </p:stCondLst>
                </p:cTn>
                <p:tgtEl>
                  <p:spTgt spid="12"/>
                </p:tgtEl>
              </p:cMediaNode>
            </p:video>
            <p:video>
              <p:cMediaNode vol="80000">
                <p:cTn id="27" fill="hold" display="0">
                  <p:stCondLst>
                    <p:cond delay="indefinite"/>
                  </p:stCondLst>
                </p:cTn>
                <p:tgtEl>
                  <p:spTgt spid="14"/>
                </p:tgtEl>
              </p:cMediaNode>
            </p:video>
          </p:childTnLst>
        </p:cTn>
      </p:par>
    </p:tnLst>
  </p:timing>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6554</TotalTime>
  <Words>1802</Words>
  <Application>Microsoft Macintosh PowerPoint</Application>
  <PresentationFormat>Widescreen</PresentationFormat>
  <Paragraphs>349</Paragraphs>
  <Slides>22</Slides>
  <Notes>1</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Open Sans</vt:lpstr>
      <vt:lpstr>Lucida Sans Unicode</vt:lpstr>
      <vt:lpstr>Arial</vt:lpstr>
      <vt:lpstr>Open Sans bold</vt:lpstr>
      <vt:lpstr>Calibri</vt:lpstr>
      <vt:lpstr>Open Sans Light</vt:lpstr>
      <vt:lpstr>Wingdings</vt:lpstr>
      <vt:lpstr>Courier New</vt:lpstr>
      <vt:lpstr>Symbol</vt:lpstr>
      <vt:lpstr>Sandia Angles</vt:lpstr>
      <vt:lpstr>ME469: Nalu Overview</vt:lpstr>
      <vt:lpstr>Lecture Objectives</vt:lpstr>
      <vt:lpstr>Core Technology Provided to Nalu Origination: Advanced Simulation and Computing Sierra/Fuego</vt:lpstr>
      <vt:lpstr>Goal: Beyond 32-bit Computing</vt:lpstr>
      <vt:lpstr>Developed Open-Source BSD-clause 3 Distribution Policy</vt:lpstr>
      <vt:lpstr>Supported Physics: DNS and LES (even RANS)</vt:lpstr>
      <vt:lpstr>A Note on High Performance Computing</vt:lpstr>
      <vt:lpstr>Nalu Timeline/History</vt:lpstr>
      <vt:lpstr>Several Multi-physics Flow Examples From Nalu</vt:lpstr>
      <vt:lpstr>Nalu Abstractions: Polymorphic and Input File-Driven</vt:lpstr>
      <vt:lpstr>Essential Attributes of a CFD Simulation</vt:lpstr>
      <vt:lpstr>30K View:  Anatomy of a Nalu Input File:YAML-based</vt:lpstr>
      <vt:lpstr>High-Level Elements of an Input File</vt:lpstr>
      <vt:lpstr>A Note on Parallel Decomposition</vt:lpstr>
      <vt:lpstr>How to Run in Parallel: Mesh Decomposition</vt:lpstr>
      <vt:lpstr>A Note on Divergence</vt:lpstr>
      <vt:lpstr>Test Case Input Files</vt:lpstr>
      <vt:lpstr>Nalu/reg_tests/test_files/dgNonConformalThreeBlade</vt:lpstr>
      <vt:lpstr>Nalu/reg_tests/test_files/dgNonConformalThreeBlade</vt:lpstr>
      <vt:lpstr>Nalu/reg_tests/test_files/fluidsPmrChtPeriodic</vt:lpstr>
      <vt:lpstr>Nalu/reg_tests/test_files/fluidsPmrChtPeriodic</vt:lpstr>
      <vt:lpstr>Break-out Example Using Paraview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606</cp:revision>
  <cp:lastPrinted>2022-11-15T19:00:23Z</cp:lastPrinted>
  <dcterms:created xsi:type="dcterms:W3CDTF">2018-07-21T13:25:45Z</dcterms:created>
  <dcterms:modified xsi:type="dcterms:W3CDTF">2023-03-20T17:02:43Z</dcterms:modified>
</cp:coreProperties>
</file>